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4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5" r:id="rId131"/>
    <p:sldId id="386" r:id="rId132"/>
    <p:sldId id="387" r:id="rId133"/>
    <p:sldId id="388" r:id="rId134"/>
    <p:sldId id="389" r:id="rId135"/>
    <p:sldId id="390" r:id="rId136"/>
    <p:sldId id="391" r:id="rId137"/>
    <p:sldId id="392" r:id="rId138"/>
    <p:sldId id="393" r:id="rId139"/>
    <p:sldId id="394" r:id="rId140"/>
    <p:sldId id="395" r:id="rId141"/>
    <p:sldId id="396" r:id="rId142"/>
    <p:sldId id="397" r:id="rId143"/>
    <p:sldId id="398" r:id="rId144"/>
    <p:sldId id="399" r:id="rId145"/>
    <p:sldId id="400" r:id="rId146"/>
    <p:sldId id="401" r:id="rId147"/>
  </p:sldIdLst>
  <p:sldSz cx="12192000" cy="6858000"/>
  <p:notesSz cx="6858000" cy="9144000"/>
  <p:embeddedFontLst>
    <p:embeddedFont>
      <p:font typeface="Calibri" panose="020F0502020204030204" pitchFamily="34" charset="0"/>
      <p:regular r:id="rId149"/>
      <p:bold r:id="rId150"/>
      <p:italic r:id="rId151"/>
      <p:boldItalic r:id="rId152"/>
    </p:embeddedFont>
    <p:embeddedFont>
      <p:font typeface="Cambria" panose="02040503050406030204" pitchFamily="18" charset="0"/>
      <p:regular r:id="rId153"/>
      <p:bold r:id="rId154"/>
      <p:italic r:id="rId155"/>
      <p:boldItalic r:id="rId156"/>
    </p:embeddedFont>
    <p:embeddedFont>
      <p:font typeface="Consolas" panose="020B0609020204030204" pitchFamily="49" charset="0"/>
      <p:regular r:id="rId157"/>
      <p:bold r:id="rId158"/>
      <p:italic r:id="rId159"/>
      <p:boldItalic r:id="rId160"/>
    </p:embeddedFont>
    <p:embeddedFont>
      <p:font typeface="Quattrocento Sans" panose="020B0604020202020204" charset="0"/>
      <p:regular r:id="rId161"/>
      <p:bold r:id="rId162"/>
      <p:italic r:id="rId163"/>
      <p:boldItalic r:id="rId164"/>
    </p:embeddedFont>
    <p:embeddedFont>
      <p:font typeface="Source Sans Pro" panose="020B0503030403020204" pitchFamily="34" charset="0"/>
      <p:regular r:id="rId165"/>
      <p:bold r:id="rId166"/>
      <p:italic r:id="rId167"/>
      <p:boldItalic r:id="rId168"/>
    </p:embeddedFont>
    <p:embeddedFont>
      <p:font typeface="Verdana" panose="020B0604030504040204" pitchFamily="34" charset="0"/>
      <p:regular r:id="rId169"/>
      <p:bold r:id="rId170"/>
      <p:italic r:id="rId171"/>
      <p:boldItalic r:id="rId17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73" roundtripDataSignature="AMtx7middxzoU0k81H3CDBxWaTBuG2JA3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053BB33-465E-4C1E-8C25-F25D0012DD11}">
  <a:tblStyle styleId="{9053BB33-465E-4C1E-8C25-F25D0012DD11}" styleName="Table_0">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BF5"/>
          </a:solidFill>
        </a:fill>
      </a:tcStyle>
    </a:wholeTbl>
    <a:band1H>
      <a:tcTxStyle b="off" i="off"/>
      <a:tcStyle>
        <a:tcBdr/>
        <a:fill>
          <a:solidFill>
            <a:srgbClr val="CDD4EA"/>
          </a:solidFill>
        </a:fill>
      </a:tcStyle>
    </a:band1H>
    <a:band2H>
      <a:tcTxStyle b="off" i="off"/>
      <a:tcStyle>
        <a:tcBdr/>
      </a:tcStyle>
    </a:band2H>
    <a:band1V>
      <a:tcTxStyle b="off" i="off"/>
      <a:tcStyle>
        <a:tcBdr/>
        <a:fill>
          <a:solidFill>
            <a:srgbClr val="CDD4EA"/>
          </a:solidFill>
        </a:fill>
      </a:tcStyle>
    </a:band1V>
    <a:band2V>
      <a:tcTxStyle b="off" i="off"/>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 styleId="{13F539A2-3EC5-4E50-A2EE-6F6779BEA886}"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A8490657-F6FD-4B77-8E3B-A31F2E95E493}" styleName="Table_2">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61" d="100"/>
          <a:sy n="61" d="100"/>
        </p:scale>
        <p:origin x="792" y="2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font" Target="fonts/font6.fntdata"/><Relationship Id="rId159" Type="http://schemas.openxmlformats.org/officeDocument/2006/relationships/font" Target="fonts/font11.fntdata"/><Relationship Id="rId175" Type="http://schemas.openxmlformats.org/officeDocument/2006/relationships/viewProps" Target="viewProps.xml"/><Relationship Id="rId170" Type="http://schemas.openxmlformats.org/officeDocument/2006/relationships/font" Target="fonts/font22.fntdata"/><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font" Target="fonts/font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font" Target="fonts/font12.fntdata"/><Relationship Id="rId165" Type="http://schemas.openxmlformats.org/officeDocument/2006/relationships/font" Target="fonts/font17.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fntdata"/><Relationship Id="rId155" Type="http://schemas.openxmlformats.org/officeDocument/2006/relationships/font" Target="fonts/font7.fntdata"/><Relationship Id="rId171" Type="http://schemas.openxmlformats.org/officeDocument/2006/relationships/font" Target="fonts/font23.fntdata"/><Relationship Id="rId176"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font" Target="fonts/font13.fntdata"/><Relationship Id="rId166"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notesMaster" Target="notesMasters/notesMaster1.xml"/><Relationship Id="rId151" Type="http://schemas.openxmlformats.org/officeDocument/2006/relationships/font" Target="fonts/font3.fntdata"/><Relationship Id="rId156" Type="http://schemas.openxmlformats.org/officeDocument/2006/relationships/font" Target="fonts/font8.fntdata"/><Relationship Id="rId164" Type="http://schemas.openxmlformats.org/officeDocument/2006/relationships/font" Target="fonts/font16.fntdata"/><Relationship Id="rId169" Type="http://schemas.openxmlformats.org/officeDocument/2006/relationships/font" Target="fonts/font21.fntdata"/><Relationship Id="rId177"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font" Target="fonts/font24.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19.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9.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4.fntdata"/><Relationship Id="rId173" Type="http://customschemas.google.com/relationships/presentationmetadata" Target="meta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5.fntdata"/><Relationship Id="rId174"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3" Type="http://schemas.openxmlformats.org/officeDocument/2006/relationships/hyperlink" Target="https://javadesdecero.es/basico/operadores-en-java-ejemplos/" TargetMode="External"/><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3" Type="http://schemas.openxmlformats.org/officeDocument/2006/relationships/hyperlink" Target="https://www.aprenderaprogramar.com/index.php?option=com_content&amp;view=article&amp;id=551:que-es-y-para-que-sirve-el-api-de-java-librerias-de-biblioteca-estandar-jdbc-javafx-rmi-cu00645b&amp;catid=68&amp;Itemid=188" TargetMode="External"/><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es.wikipedia.org/wiki/M%C3%A1quina_virtual#M.C3.A1quinas_virtuales_de_proceso" TargetMode="External"/><Relationship Id="rId7" Type="http://schemas.openxmlformats.org/officeDocument/2006/relationships/hyperlink" Target="https://es.wikipedia.org/wiki/Lenguaje_de_programaci%C3%B3n_Java" TargetMode="External"/><Relationship Id="rId2" Type="http://schemas.openxmlformats.org/officeDocument/2006/relationships/slide" Target="../slides/slide69.xml"/><Relationship Id="rId1" Type="http://schemas.openxmlformats.org/officeDocument/2006/relationships/notesMaster" Target="../notesMasters/notesMaster1.xml"/><Relationship Id="rId6" Type="http://schemas.openxmlformats.org/officeDocument/2006/relationships/hyperlink" Target="https://es.wikipedia.org/wiki/Compilador" TargetMode="External"/><Relationship Id="rId5" Type="http://schemas.openxmlformats.org/officeDocument/2006/relationships/hyperlink" Target="https://es.wikipedia.org/wiki/Bytecode_Java" TargetMode="External"/><Relationship Id="rId4" Type="http://schemas.openxmlformats.org/officeDocument/2006/relationships/hyperlink" Target="https://es.wikipedia.org/wiki/C%C3%B3digo_binario" TargetMode="Externa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3" Type="http://schemas.openxmlformats.org/officeDocument/2006/relationships/hyperlink" Target="https://www.youtube.com/watch?v=hPbvq7oe7dI"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3" Type="http://schemas.openxmlformats.org/officeDocument/2006/relationships/hyperlink" Target="https://www.abrirllave.com/java/comentarios.php"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3" Type="http://schemas.openxmlformats.org/officeDocument/2006/relationships/hyperlink" Target="https://www.abrirllave.com/java/comentarios.php" TargetMode="External"/><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es.wikipedia.org/wiki/Javadoc" TargetMode="External"/><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72b3f69c4d_1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72b3f69c4d_1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La idea es que cuando codificamos tratamos de resolver problemas de la vida real, así que tiene sentido que tu código tenga relación con lo que tratas de resolver</a:t>
            </a:r>
            <a:endParaRPr/>
          </a:p>
          <a:p>
            <a:pPr marL="0" lvl="0" indent="0" algn="l" rtl="0">
              <a:lnSpc>
                <a:spcPct val="100000"/>
              </a:lnSpc>
              <a:spcBef>
                <a:spcPts val="0"/>
              </a:spcBef>
              <a:spcAft>
                <a:spcPts val="0"/>
              </a:spcAft>
              <a:buSzPts val="1400"/>
              <a:buNone/>
            </a:pPr>
            <a:endParaRPr/>
          </a:p>
        </p:txBody>
      </p:sp>
      <p:sp>
        <p:nvSpPr>
          <p:cNvPr id="171" name="Google Shape;171;g72b3f69c4d_1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1"/>
        <p:cNvGrpSpPr/>
        <p:nvPr/>
      </p:nvGrpSpPr>
      <p:grpSpPr>
        <a:xfrm>
          <a:off x="0" y="0"/>
          <a:ext cx="0" cy="0"/>
          <a:chOff x="0" y="0"/>
          <a:chExt cx="0" cy="0"/>
        </a:xfrm>
      </p:grpSpPr>
      <p:sp>
        <p:nvSpPr>
          <p:cNvPr id="872" name="Google Shape;872;g7204c7ae9f_0_11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3" name="Google Shape;873;g7204c7ae9f_0_11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80" name="Google Shape;880;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6" name="Google Shape;886;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Cuando su programa manipula objetos, querrá almacenar los objetos y valores que devuelven sus métodos, para que pueda usarlos más tarde. En un programa Java, usa variables para almacenar valores.</a:t>
            </a:r>
            <a:endParaRPr/>
          </a:p>
        </p:txBody>
      </p:sp>
      <p:sp>
        <p:nvSpPr>
          <p:cNvPr id="887" name="Google Shape;887;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102</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p5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3" name="Google Shape;893;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p6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0" name="Google Shape;900;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7" name="Google Shape;917;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4" name="Google Shape;924;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9"/>
        <p:cNvGrpSpPr/>
        <p:nvPr/>
      </p:nvGrpSpPr>
      <p:grpSpPr>
        <a:xfrm>
          <a:off x="0" y="0"/>
          <a:ext cx="0" cy="0"/>
          <a:chOff x="0" y="0"/>
          <a:chExt cx="0" cy="0"/>
        </a:xfrm>
      </p:grpSpPr>
      <p:sp>
        <p:nvSpPr>
          <p:cNvPr id="930" name="Google Shape;930;p6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1" name="Google Shape;931;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5"/>
        <p:cNvGrpSpPr/>
        <p:nvPr/>
      </p:nvGrpSpPr>
      <p:grpSpPr>
        <a:xfrm>
          <a:off x="0" y="0"/>
          <a:ext cx="0" cy="0"/>
          <a:chOff x="0" y="0"/>
          <a:chExt cx="0" cy="0"/>
        </a:xfrm>
      </p:grpSpPr>
      <p:sp>
        <p:nvSpPr>
          <p:cNvPr id="936" name="Google Shape;936;p6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7" name="Google Shape;93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2b3f69c4d_1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7" name="Google Shape;177;g72b3f69c4d_1_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La idea es que cuando codificamos tratamos de resolver problemas de la vida real, así que tiene sentido que tu código tenga relación con lo que tratas de resolver</a:t>
            </a:r>
            <a:endParaRPr/>
          </a:p>
          <a:p>
            <a:pPr marL="0" lvl="0" indent="0" algn="l" rtl="0">
              <a:lnSpc>
                <a:spcPct val="100000"/>
              </a:lnSpc>
              <a:spcBef>
                <a:spcPts val="0"/>
              </a:spcBef>
              <a:spcAft>
                <a:spcPts val="0"/>
              </a:spcAft>
              <a:buSzPts val="1400"/>
              <a:buNone/>
            </a:pPr>
            <a:endParaRPr/>
          </a:p>
        </p:txBody>
      </p:sp>
      <p:sp>
        <p:nvSpPr>
          <p:cNvPr id="178" name="Google Shape;178;g72b3f69c4d_1_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2"/>
        <p:cNvGrpSpPr/>
        <p:nvPr/>
      </p:nvGrpSpPr>
      <p:grpSpPr>
        <a:xfrm>
          <a:off x="0" y="0"/>
          <a:ext cx="0" cy="0"/>
          <a:chOff x="0" y="0"/>
          <a:chExt cx="0" cy="0"/>
        </a:xfrm>
      </p:grpSpPr>
      <p:sp>
        <p:nvSpPr>
          <p:cNvPr id="943" name="Google Shape;943;p6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8"/>
        <p:cNvGrpSpPr/>
        <p:nvPr/>
      </p:nvGrpSpPr>
      <p:grpSpPr>
        <a:xfrm>
          <a:off x="0" y="0"/>
          <a:ext cx="0" cy="0"/>
          <a:chOff x="0" y="0"/>
          <a:chExt cx="0" cy="0"/>
        </a:xfrm>
      </p:grpSpPr>
      <p:sp>
        <p:nvSpPr>
          <p:cNvPr id="949" name="Google Shape;949;p6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0" name="Google Shape;950;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
        <p:cNvGrpSpPr/>
        <p:nvPr/>
      </p:nvGrpSpPr>
      <p:grpSpPr>
        <a:xfrm>
          <a:off x="0" y="0"/>
          <a:ext cx="0" cy="0"/>
          <a:chOff x="0" y="0"/>
          <a:chExt cx="0" cy="0"/>
        </a:xfrm>
      </p:grpSpPr>
      <p:sp>
        <p:nvSpPr>
          <p:cNvPr id="956" name="Google Shape;956;p6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57" name="Google Shape;957;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p7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4" name="Google Shape;96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0" name="Google Shape;970;p7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Permite la conversión de un tipo de datos a otro de manera autómatica sin tener que usar casting explícito, siempre y cuando el tipo de datos al que se va a convertir sea compatible y no se pierda información en el proceso.</a:t>
            </a:r>
            <a:endParaRPr/>
          </a:p>
          <a:p>
            <a:pPr marL="0" lvl="0" indent="0" algn="l" rtl="0">
              <a:lnSpc>
                <a:spcPct val="100000"/>
              </a:lnSpc>
              <a:spcBef>
                <a:spcPts val="0"/>
              </a:spcBef>
              <a:spcAft>
                <a:spcPts val="0"/>
              </a:spcAft>
              <a:buSzPts val="1400"/>
              <a:buNone/>
            </a:pPr>
            <a:endParaRPr/>
          </a:p>
        </p:txBody>
      </p:sp>
      <p:sp>
        <p:nvSpPr>
          <p:cNvPr id="971" name="Google Shape;971;p7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114</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7204c7ae9f_0_1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g7204c7ae9f_0_1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https://javadesdecero.es/basico/operadores-en-java-ejemplos/</a:t>
            </a:r>
            <a:endParaRPr/>
          </a:p>
        </p:txBody>
      </p:sp>
      <p:sp>
        <p:nvSpPr>
          <p:cNvPr id="979" name="Google Shape;979;g7204c7ae9f_0_1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115</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p7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5" name="Google Shape;985;p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p7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1" name="Google Shape;991;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p8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8" name="Google Shape;998;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
        <p:cNvGrpSpPr/>
        <p:nvPr/>
      </p:nvGrpSpPr>
      <p:grpSpPr>
        <a:xfrm>
          <a:off x="0" y="0"/>
          <a:ext cx="0" cy="0"/>
          <a:chOff x="0" y="0"/>
          <a:chExt cx="0" cy="0"/>
        </a:xfrm>
      </p:grpSpPr>
      <p:sp>
        <p:nvSpPr>
          <p:cNvPr id="1004" name="Google Shape;1004;g7204c7ae9f_0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5" name="Google Shape;1005;g7204c7ae9f_0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06" name="Google Shape;1006;g7204c7ae9f_0_23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119</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72b3f69c4d_1_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6" name="Google Shape;186;g72b3f69c4d_1_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1"/>
        <p:cNvGrpSpPr/>
        <p:nvPr/>
      </p:nvGrpSpPr>
      <p:grpSpPr>
        <a:xfrm>
          <a:off x="0" y="0"/>
          <a:ext cx="0" cy="0"/>
          <a:chOff x="0" y="0"/>
          <a:chExt cx="0" cy="0"/>
        </a:xfrm>
      </p:grpSpPr>
      <p:sp>
        <p:nvSpPr>
          <p:cNvPr id="1012" name="Google Shape;1012;p8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13" name="Google Shape;101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p8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0" name="Google Shape;1020;p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p8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7" name="Google Shape;102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2"/>
        <p:cNvGrpSpPr/>
        <p:nvPr/>
      </p:nvGrpSpPr>
      <p:grpSpPr>
        <a:xfrm>
          <a:off x="0" y="0"/>
          <a:ext cx="0" cy="0"/>
          <a:chOff x="0" y="0"/>
          <a:chExt cx="0" cy="0"/>
        </a:xfrm>
      </p:grpSpPr>
      <p:sp>
        <p:nvSpPr>
          <p:cNvPr id="1033" name="Google Shape;1033;p8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34" name="Google Shape;103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7204c7ae9f_0_3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1" name="Google Shape;1041;g7204c7ae9f_0_3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2" name="Google Shape;1042;g7204c7ae9f_0_3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124</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p8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48" name="Google Shape;1048;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2"/>
        <p:cNvGrpSpPr/>
        <p:nvPr/>
      </p:nvGrpSpPr>
      <p:grpSpPr>
        <a:xfrm>
          <a:off x="0" y="0"/>
          <a:ext cx="0" cy="0"/>
          <a:chOff x="0" y="0"/>
          <a:chExt cx="0" cy="0"/>
        </a:xfrm>
      </p:grpSpPr>
      <p:sp>
        <p:nvSpPr>
          <p:cNvPr id="1053" name="Google Shape;1053;p8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7204c7ae9f_0_4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1" name="Google Shape;1061;g7204c7ae9f_0_4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2" name="Google Shape;1062;g7204c7ae9f_0_4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127</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
        <p:cNvGrpSpPr/>
        <p:nvPr/>
      </p:nvGrpSpPr>
      <p:grpSpPr>
        <a:xfrm>
          <a:off x="0" y="0"/>
          <a:ext cx="0" cy="0"/>
          <a:chOff x="0" y="0"/>
          <a:chExt cx="0" cy="0"/>
        </a:xfrm>
      </p:grpSpPr>
      <p:sp>
        <p:nvSpPr>
          <p:cNvPr id="1067" name="Google Shape;1067;p8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68" name="Google Shape;1068;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3"/>
        <p:cNvGrpSpPr/>
        <p:nvPr/>
      </p:nvGrpSpPr>
      <p:grpSpPr>
        <a:xfrm>
          <a:off x="0" y="0"/>
          <a:ext cx="0" cy="0"/>
          <a:chOff x="0" y="0"/>
          <a:chExt cx="0" cy="0"/>
        </a:xfrm>
      </p:grpSpPr>
      <p:sp>
        <p:nvSpPr>
          <p:cNvPr id="1074" name="Google Shape;1074;g7204c7ae9f_0_5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5" name="Google Shape;1075;g7204c7ae9f_0_5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6" name="Google Shape;1076;g7204c7ae9f_0_5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129</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b3f69c4d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72b3f69c4d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p8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7"/>
        <p:cNvGrpSpPr/>
        <p:nvPr/>
      </p:nvGrpSpPr>
      <p:grpSpPr>
        <a:xfrm>
          <a:off x="0" y="0"/>
          <a:ext cx="0" cy="0"/>
          <a:chOff x="0" y="0"/>
          <a:chExt cx="0" cy="0"/>
        </a:xfrm>
      </p:grpSpPr>
      <p:sp>
        <p:nvSpPr>
          <p:cNvPr id="1088" name="Google Shape;1088;g7204c7ae9f_0_6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9" name="Google Shape;1089;g7204c7ae9f_0_6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0" name="Google Shape;1090;g7204c7ae9f_0_6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131</a:t>
            </a:fld>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72b3f69c4d_1_11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Esto se debe ver nuevamente luego de revisar los conceptos de modificadores de acceso y creación de objetos</a:t>
            </a:r>
            <a:endParaRPr/>
          </a:p>
        </p:txBody>
      </p:sp>
      <p:sp>
        <p:nvSpPr>
          <p:cNvPr id="1100" name="Google Shape;1100;g72b3f69c4d_1_1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4"/>
        <p:cNvGrpSpPr/>
        <p:nvPr/>
      </p:nvGrpSpPr>
      <p:grpSpPr>
        <a:xfrm>
          <a:off x="0" y="0"/>
          <a:ext cx="0" cy="0"/>
          <a:chOff x="0" y="0"/>
          <a:chExt cx="0" cy="0"/>
        </a:xfrm>
      </p:grpSpPr>
      <p:sp>
        <p:nvSpPr>
          <p:cNvPr id="1105" name="Google Shape;1105;g72b3f69c4d_1_1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06" name="Google Shape;1106;g72b3f69c4d_1_1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72b3f69c4d_1_1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2" name="Google Shape;1112;g72b3f69c4d_1_1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6"/>
        <p:cNvGrpSpPr/>
        <p:nvPr/>
      </p:nvGrpSpPr>
      <p:grpSpPr>
        <a:xfrm>
          <a:off x="0" y="0"/>
          <a:ext cx="0" cy="0"/>
          <a:chOff x="0" y="0"/>
          <a:chExt cx="0" cy="0"/>
        </a:xfrm>
      </p:grpSpPr>
      <p:sp>
        <p:nvSpPr>
          <p:cNvPr id="1117" name="Google Shape;1117;g72b3f69c4d_1_11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18" name="Google Shape;1118;g72b3f69c4d_1_11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7204c7ae9f_0_7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4" name="Google Shape;1124;g7204c7ae9f_0_7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25" name="Google Shape;1125;g7204c7ae9f_0_7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136</a:t>
            </a:fld>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9"/>
        <p:cNvGrpSpPr/>
        <p:nvPr/>
      </p:nvGrpSpPr>
      <p:grpSpPr>
        <a:xfrm>
          <a:off x="0" y="0"/>
          <a:ext cx="0" cy="0"/>
          <a:chOff x="0" y="0"/>
          <a:chExt cx="0" cy="0"/>
        </a:xfrm>
      </p:grpSpPr>
      <p:sp>
        <p:nvSpPr>
          <p:cNvPr id="1130" name="Google Shape;1130;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1" name="Google Shape;1131;p8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Las clases y los métodos de la biblioteca Java se enumeran en la documentación de la API.</a:t>
            </a:r>
            <a:endParaRPr/>
          </a:p>
          <a:p>
            <a:pPr marL="0" lvl="0" indent="0" algn="l" rtl="0">
              <a:lnSpc>
                <a:spcPct val="100000"/>
              </a:lnSpc>
              <a:spcBef>
                <a:spcPts val="0"/>
              </a:spcBef>
              <a:spcAft>
                <a:spcPts val="0"/>
              </a:spcAft>
              <a:buSzPts val="1400"/>
              <a:buNone/>
            </a:pPr>
            <a:r>
              <a:rPr lang="en-US"/>
              <a:t>La API es la "interfaz de programación de aplicaciones". Un programador que usa las clases de Java para armar un programa de computadora (o aplicación) es un programador de aplicaciones.</a:t>
            </a:r>
            <a:endParaRPr/>
          </a:p>
          <a:p>
            <a:pPr marL="0" lvl="0" indent="0" algn="l" rtl="0">
              <a:lnSpc>
                <a:spcPct val="100000"/>
              </a:lnSpc>
              <a:spcBef>
                <a:spcPts val="0"/>
              </a:spcBef>
              <a:spcAft>
                <a:spcPts val="0"/>
              </a:spcAft>
              <a:buSzPts val="1400"/>
              <a:buNone/>
            </a:pPr>
            <a:r>
              <a:rPr lang="en-US"/>
              <a:t>Ese eres tú. Por el contrario, los programadores que diseñaron e implementaron las clases de la biblioteca como PrintStream y Rectangle son programadores de sistemas.</a:t>
            </a:r>
            <a:endParaRPr/>
          </a:p>
          <a:p>
            <a:pPr marL="0" lvl="0" indent="0" algn="l" rtl="0">
              <a:lnSpc>
                <a:spcPct val="100000"/>
              </a:lnSpc>
              <a:spcBef>
                <a:spcPts val="0"/>
              </a:spcBef>
              <a:spcAft>
                <a:spcPts val="0"/>
              </a:spcAft>
              <a:buSzPts val="1400"/>
              <a:buNone/>
            </a:pPr>
            <a:r>
              <a:rPr lang="en-US"/>
              <a:t>Puede encontrar la documentación de la API en la Web</a:t>
            </a:r>
            <a:endParaRPr/>
          </a:p>
        </p:txBody>
      </p:sp>
      <p:sp>
        <p:nvSpPr>
          <p:cNvPr id="1132" name="Google Shape;1132;p8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137</a:t>
            </a:fld>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6"/>
        <p:cNvGrpSpPr/>
        <p:nvPr/>
      </p:nvGrpSpPr>
      <p:grpSpPr>
        <a:xfrm>
          <a:off x="0" y="0"/>
          <a:ext cx="0" cy="0"/>
          <a:chOff x="0" y="0"/>
          <a:chExt cx="0" cy="0"/>
        </a:xfrm>
      </p:grpSpPr>
      <p:sp>
        <p:nvSpPr>
          <p:cNvPr id="1137" name="Google Shape;1137;p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8" name="Google Shape;1138;p9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La interfaz API de Java es un conjunto de interfaces de Java que documentan todas las clases y los métodos que tiene a su disposición.</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Está organizada en paquetes lógicos, donde cada paquete contiene un conjunto de clases relacionadas semánticamente.</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Se instala en el momento en que instalamos el jdk de java. (el jdk es parte del entorno de java.)</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Y la ventaja que proporciona es que no tenemos que programar todo desde cero sino que podemos utilizar las clases predefinidas de java.</a:t>
            </a:r>
            <a:endParaRPr/>
          </a:p>
        </p:txBody>
      </p:sp>
      <p:sp>
        <p:nvSpPr>
          <p:cNvPr id="1139" name="Google Shape;1139;p9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138</a:t>
            </a:fld>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p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6" name="Google Shape;1146;p9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https://www.aprenderaprogramar.com/index.php?option=com_content&amp;view=article&amp;id=551:que-es-y-para-que-sirve-el-api-de-java-librerias-de-biblioteca-estandar-jdbc-javafx-rmi-cu00645b&amp;catid=68&amp;Itemid=188</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a:p>
            <a:pPr marL="0" lvl="0" indent="0" algn="just" rtl="0">
              <a:lnSpc>
                <a:spcPct val="115000"/>
              </a:lnSpc>
              <a:spcBef>
                <a:spcPts val="800"/>
              </a:spcBef>
              <a:spcAft>
                <a:spcPts val="0"/>
              </a:spcAft>
              <a:buClr>
                <a:schemeClr val="dk1"/>
              </a:buClr>
              <a:buSzPts val="1100"/>
              <a:buFont typeface="Arial"/>
              <a:buNone/>
            </a:pPr>
            <a:r>
              <a:rPr lang="en-US" sz="900" b="1">
                <a:solidFill>
                  <a:srgbClr val="41423D"/>
                </a:solidFill>
                <a:highlight>
                  <a:srgbClr val="FFFFFF"/>
                </a:highlight>
                <a:latin typeface="Arial"/>
                <a:ea typeface="Arial"/>
                <a:cs typeface="Arial"/>
                <a:sym typeface="Arial"/>
              </a:rPr>
              <a:t>¿Dónde se encuentra el código de estas librerías?</a:t>
            </a:r>
            <a:r>
              <a:rPr lang="en-US" sz="900">
                <a:solidFill>
                  <a:srgbClr val="41423D"/>
                </a:solidFill>
                <a:highlight>
                  <a:srgbClr val="FFFFFF"/>
                </a:highlight>
                <a:latin typeface="Arial"/>
                <a:ea typeface="Arial"/>
                <a:cs typeface="Arial"/>
                <a:sym typeface="Arial"/>
              </a:rPr>
              <a:t> En los archivos que se instalan en nuestro ordenador cuando instalamos Java.</a:t>
            </a:r>
            <a:endParaRPr sz="900">
              <a:solidFill>
                <a:srgbClr val="41423D"/>
              </a:solidFill>
              <a:highlight>
                <a:srgbClr val="FFFFFF"/>
              </a:highlight>
              <a:latin typeface="Arial"/>
              <a:ea typeface="Arial"/>
              <a:cs typeface="Arial"/>
              <a:sym typeface="Arial"/>
            </a:endParaRPr>
          </a:p>
          <a:p>
            <a:pPr marL="0" lvl="0" indent="0" algn="just" rtl="0">
              <a:lnSpc>
                <a:spcPct val="115000"/>
              </a:lnSpc>
              <a:spcBef>
                <a:spcPts val="1100"/>
              </a:spcBef>
              <a:spcAft>
                <a:spcPts val="0"/>
              </a:spcAft>
              <a:buClr>
                <a:schemeClr val="dk1"/>
              </a:buClr>
              <a:buSzPts val="1100"/>
              <a:buFont typeface="Arial"/>
              <a:buNone/>
            </a:pPr>
            <a:r>
              <a:rPr lang="en-US" sz="900">
                <a:solidFill>
                  <a:srgbClr val="41423D"/>
                </a:solidFill>
                <a:highlight>
                  <a:srgbClr val="FFFFFF"/>
                </a:highlight>
                <a:latin typeface="Arial"/>
                <a:ea typeface="Arial"/>
                <a:cs typeface="Arial"/>
                <a:sym typeface="Arial"/>
              </a:rPr>
              <a:t> </a:t>
            </a:r>
            <a:endParaRPr sz="900">
              <a:solidFill>
                <a:srgbClr val="41423D"/>
              </a:solidFill>
              <a:highlight>
                <a:srgbClr val="FFFFFF"/>
              </a:highlight>
              <a:latin typeface="Arial"/>
              <a:ea typeface="Arial"/>
              <a:cs typeface="Arial"/>
              <a:sym typeface="Arial"/>
            </a:endParaRPr>
          </a:p>
          <a:p>
            <a:pPr marL="0" lvl="0" indent="0" algn="just" rtl="0">
              <a:lnSpc>
                <a:spcPct val="115000"/>
              </a:lnSpc>
              <a:spcBef>
                <a:spcPts val="1100"/>
              </a:spcBef>
              <a:spcAft>
                <a:spcPts val="0"/>
              </a:spcAft>
              <a:buClr>
                <a:schemeClr val="dk1"/>
              </a:buClr>
              <a:buSzPts val="1100"/>
              <a:buFont typeface="Arial"/>
              <a:buNone/>
            </a:pPr>
            <a:r>
              <a:rPr lang="en-US" sz="900" b="1">
                <a:solidFill>
                  <a:srgbClr val="41423D"/>
                </a:solidFill>
                <a:highlight>
                  <a:srgbClr val="FFFFFF"/>
                </a:highlight>
                <a:latin typeface="Arial"/>
                <a:ea typeface="Arial"/>
                <a:cs typeface="Arial"/>
                <a:sym typeface="Arial"/>
              </a:rPr>
              <a:t>¿Podemos acceder al código de estas librerías?</a:t>
            </a:r>
            <a:r>
              <a:rPr lang="en-US" sz="900">
                <a:solidFill>
                  <a:srgbClr val="41423D"/>
                </a:solidFill>
                <a:highlight>
                  <a:srgbClr val="FFFFFF"/>
                </a:highlight>
                <a:latin typeface="Arial"/>
                <a:ea typeface="Arial"/>
                <a:cs typeface="Arial"/>
                <a:sym typeface="Arial"/>
              </a:rPr>
              <a:t> La respuesta es que no. Las biblioteca estándar de Java se facilita como código cerrado, es decir, como código máquina. No podemos acceder al código fuente. Esto tiene su lógica porque si cada persona accediera al código fuente de los elementos esenciales de Java y los modificara, no habría compatibilidad ni homogeneidad en la forma de escribir programas Java.</a:t>
            </a:r>
            <a:endParaRPr sz="900">
              <a:solidFill>
                <a:srgbClr val="41423D"/>
              </a:solidFill>
              <a:highlight>
                <a:srgbClr val="FFFFFF"/>
              </a:highlight>
              <a:latin typeface="Arial"/>
              <a:ea typeface="Arial"/>
              <a:cs typeface="Arial"/>
              <a:sym typeface="Arial"/>
            </a:endParaRPr>
          </a:p>
          <a:p>
            <a:pPr marL="0" lvl="0" indent="0" algn="just" rtl="0">
              <a:lnSpc>
                <a:spcPct val="115000"/>
              </a:lnSpc>
              <a:spcBef>
                <a:spcPts val="1100"/>
              </a:spcBef>
              <a:spcAft>
                <a:spcPts val="0"/>
              </a:spcAft>
              <a:buClr>
                <a:schemeClr val="dk1"/>
              </a:buClr>
              <a:buSzPts val="1100"/>
              <a:buFont typeface="Arial"/>
              <a:buNone/>
            </a:pPr>
            <a:r>
              <a:rPr lang="en-US" sz="900">
                <a:solidFill>
                  <a:srgbClr val="41423D"/>
                </a:solidFill>
                <a:highlight>
                  <a:srgbClr val="FFFFFF"/>
                </a:highlight>
                <a:latin typeface="Arial"/>
                <a:ea typeface="Arial"/>
                <a:cs typeface="Arial"/>
                <a:sym typeface="Arial"/>
              </a:rPr>
              <a:t> </a:t>
            </a:r>
            <a:endParaRPr sz="900">
              <a:solidFill>
                <a:srgbClr val="41423D"/>
              </a:solidFill>
              <a:highlight>
                <a:srgbClr val="FFFFFF"/>
              </a:highlight>
              <a:latin typeface="Arial"/>
              <a:ea typeface="Arial"/>
              <a:cs typeface="Arial"/>
              <a:sym typeface="Arial"/>
            </a:endParaRPr>
          </a:p>
          <a:p>
            <a:pPr marL="0" lvl="0" indent="0" algn="just" rtl="0">
              <a:lnSpc>
                <a:spcPct val="115000"/>
              </a:lnSpc>
              <a:spcBef>
                <a:spcPts val="1100"/>
              </a:spcBef>
              <a:spcAft>
                <a:spcPts val="0"/>
              </a:spcAft>
              <a:buClr>
                <a:schemeClr val="dk1"/>
              </a:buClr>
              <a:buSzPts val="1100"/>
              <a:buFont typeface="Arial"/>
              <a:buNone/>
            </a:pPr>
            <a:r>
              <a:rPr lang="en-US" sz="900" b="1">
                <a:solidFill>
                  <a:srgbClr val="41423D"/>
                </a:solidFill>
                <a:highlight>
                  <a:srgbClr val="FFFFFF"/>
                </a:highlight>
                <a:latin typeface="Arial"/>
                <a:ea typeface="Arial"/>
                <a:cs typeface="Arial"/>
                <a:sym typeface="Arial"/>
              </a:rPr>
              <a:t>¿Para qué nos sirve la biblioteca si no podemos acceder a su código fuente?</a:t>
            </a:r>
            <a:r>
              <a:rPr lang="en-US" sz="900">
                <a:solidFill>
                  <a:srgbClr val="41423D"/>
                </a:solidFill>
                <a:highlight>
                  <a:srgbClr val="FFFFFF"/>
                </a:highlight>
                <a:latin typeface="Arial"/>
                <a:ea typeface="Arial"/>
                <a:cs typeface="Arial"/>
                <a:sym typeface="Arial"/>
              </a:rPr>
              <a:t> Aunque no podamos acceder al código fuente, sí podemos crear objetos de los tipos definidos en la librería e invocar sus métodos. Para ello lo único que hemos de hacer es conocer las clases y la signatura de los métodos, y esto lo tenemos disponible en la documentación de Java accesible para todos los programadores a través de internet o cds de libros y revistas especializadas. ¿Te acuerdas cuando hablamos de la definición de signatura e interfaz? Esto es ahora plenamente aplicable con el API de Java: tenemos disponible información de las clases, de qué hacen y cómo podemos trabajar con ellas, aunque no dispongamos del código fuente.</a:t>
            </a:r>
            <a:endParaRPr sz="900">
              <a:solidFill>
                <a:srgbClr val="41423D"/>
              </a:solidFill>
              <a:highlight>
                <a:srgbClr val="FFFFFF"/>
              </a:highlight>
              <a:latin typeface="Arial"/>
              <a:ea typeface="Arial"/>
              <a:cs typeface="Arial"/>
              <a:sym typeface="Arial"/>
            </a:endParaRPr>
          </a:p>
          <a:p>
            <a:pPr marL="0" lvl="0" indent="0" algn="l" rtl="0">
              <a:lnSpc>
                <a:spcPct val="100000"/>
              </a:lnSpc>
              <a:spcBef>
                <a:spcPts val="110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47" name="Google Shape;1147;p9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139</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2b3f69c4d_1_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9" name="Google Shape;199;g72b3f69c4d_1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p9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53" name="Google Shape;1153;p9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7"/>
        <p:cNvGrpSpPr/>
        <p:nvPr/>
      </p:nvGrpSpPr>
      <p:grpSpPr>
        <a:xfrm>
          <a:off x="0" y="0"/>
          <a:ext cx="0" cy="0"/>
          <a:chOff x="0" y="0"/>
          <a:chExt cx="0" cy="0"/>
        </a:xfrm>
      </p:grpSpPr>
      <p:sp>
        <p:nvSpPr>
          <p:cNvPr id="1158" name="Google Shape;1158;p9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Las clases en la biblioteca estándar están organizadas en paquetes. Un paquete es una colección de clases con un propósito relacionado.</a:t>
            </a:r>
            <a:endParaRPr/>
          </a:p>
        </p:txBody>
      </p:sp>
      <p:sp>
        <p:nvSpPr>
          <p:cNvPr id="1159" name="Google Shape;1159;p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3"/>
        <p:cNvGrpSpPr/>
        <p:nvPr/>
      </p:nvGrpSpPr>
      <p:grpSpPr>
        <a:xfrm>
          <a:off x="0" y="0"/>
          <a:ext cx="0" cy="0"/>
          <a:chOff x="0" y="0"/>
          <a:chExt cx="0" cy="0"/>
        </a:xfrm>
      </p:grpSpPr>
      <p:sp>
        <p:nvSpPr>
          <p:cNvPr id="1164" name="Google Shape;1164;p9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5" name="Google Shape;1165;p9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Una declaración de importación (import) nombra un elemento de otro paquete que se utilizará en las declaraciones posteriores de interfaces o clases. Se puede utilizar un asterisco para incluir todos los elementos de un paquete. </a:t>
            </a:r>
            <a:endParaRPr/>
          </a:p>
        </p:txBody>
      </p:sp>
      <p:sp>
        <p:nvSpPr>
          <p:cNvPr id="1166" name="Google Shape;1166;p9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142</a:t>
            </a:fld>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p9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74" name="Google Shape;1174;p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8"/>
        <p:cNvGrpSpPr/>
        <p:nvPr/>
      </p:nvGrpSpPr>
      <p:grpSpPr>
        <a:xfrm>
          <a:off x="0" y="0"/>
          <a:ext cx="0" cy="0"/>
          <a:chOff x="0" y="0"/>
          <a:chExt cx="0" cy="0"/>
        </a:xfrm>
      </p:grpSpPr>
      <p:sp>
        <p:nvSpPr>
          <p:cNvPr id="1179" name="Google Shape;1179;p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80" name="Google Shape;1180;p9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Para solucionar el problema  de la clase IN usamos la clase</a:t>
            </a:r>
            <a:r>
              <a:rPr lang="en-US" sz="1200" b="1" i="0">
                <a:solidFill>
                  <a:schemeClr val="dk1"/>
                </a:solidFill>
                <a:latin typeface="Calibri"/>
                <a:ea typeface="Calibri"/>
                <a:cs typeface="Calibri"/>
                <a:sym typeface="Calibri"/>
              </a:rPr>
              <a:t> Scanner</a:t>
            </a:r>
            <a:r>
              <a:rPr lang="en-US" sz="1200" b="0" i="0">
                <a:solidFill>
                  <a:schemeClr val="dk1"/>
                </a:solidFill>
                <a:latin typeface="Calibri"/>
                <a:ea typeface="Calibri"/>
                <a:cs typeface="Calibri"/>
                <a:sym typeface="Calibri"/>
              </a:rPr>
              <a:t>. La clase </a:t>
            </a:r>
            <a:r>
              <a:rPr lang="en-US" sz="1200" b="1" i="0">
                <a:solidFill>
                  <a:schemeClr val="dk1"/>
                </a:solidFill>
                <a:latin typeface="Calibri"/>
                <a:ea typeface="Calibri"/>
                <a:cs typeface="Calibri"/>
                <a:sym typeface="Calibri"/>
              </a:rPr>
              <a:t>Scanner</a:t>
            </a:r>
            <a:r>
              <a:rPr lang="en-US" sz="1200" b="0" i="0">
                <a:solidFill>
                  <a:schemeClr val="dk1"/>
                </a:solidFill>
                <a:latin typeface="Calibri"/>
                <a:ea typeface="Calibri"/>
                <a:cs typeface="Calibri"/>
                <a:sym typeface="Calibri"/>
              </a:rPr>
              <a:t> esta diseñado para leer los bytes y convertirlo en valores primitivos (int, double, bool, etc) o en valores String.</a:t>
            </a:r>
            <a:endParaRPr/>
          </a:p>
          <a:p>
            <a:pPr marL="0" lvl="0" indent="0" algn="l" rtl="0">
              <a:lnSpc>
                <a:spcPct val="100000"/>
              </a:lnSpc>
              <a:spcBef>
                <a:spcPts val="0"/>
              </a:spcBef>
              <a:spcAft>
                <a:spcPts val="0"/>
              </a:spcAft>
              <a:buSzPts val="1400"/>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Primero tiene que crear un objeto</a:t>
            </a:r>
            <a:r>
              <a:rPr lang="en-US" sz="1200" b="1" i="0">
                <a:solidFill>
                  <a:schemeClr val="dk1"/>
                </a:solidFill>
                <a:latin typeface="Calibri"/>
                <a:ea typeface="Calibri"/>
                <a:cs typeface="Calibri"/>
                <a:sym typeface="Calibri"/>
              </a:rPr>
              <a:t> Scanner</a:t>
            </a:r>
            <a:r>
              <a:rPr lang="en-US" sz="1200" b="0" i="0">
                <a:solidFill>
                  <a:schemeClr val="dk1"/>
                </a:solidFill>
                <a:latin typeface="Calibri"/>
                <a:ea typeface="Calibri"/>
                <a:cs typeface="Calibri"/>
                <a:sym typeface="Calibri"/>
              </a:rPr>
              <a:t> y conectarlo con </a:t>
            </a:r>
            <a:r>
              <a:rPr lang="en-US" sz="1200" b="1" i="0">
                <a:solidFill>
                  <a:schemeClr val="dk1"/>
                </a:solidFill>
                <a:latin typeface="Calibri"/>
                <a:ea typeface="Calibri"/>
                <a:cs typeface="Calibri"/>
                <a:sym typeface="Calibri"/>
              </a:rPr>
              <a:t>System.in para comectarlo al telcado.</a:t>
            </a:r>
            <a:endParaRPr/>
          </a:p>
          <a:p>
            <a:pPr marL="0" marR="0" lvl="0" indent="0" algn="l" rtl="0">
              <a:lnSpc>
                <a:spcPct val="100000"/>
              </a:lnSpc>
              <a:spcBef>
                <a:spcPts val="0"/>
              </a:spcBef>
              <a:spcAft>
                <a:spcPts val="0"/>
              </a:spcAft>
              <a:buClr>
                <a:schemeClr val="dk1"/>
              </a:buClr>
              <a:buSzPts val="1200"/>
              <a:buFont typeface="Calibri"/>
              <a:buNone/>
            </a:pPr>
            <a:r>
              <a:rPr lang="en-US" sz="1200"/>
              <a:t>sc.next();    &lt;- </a:t>
            </a:r>
            <a:r>
              <a:rPr lang="en-US" sz="1200" b="0" i="0">
                <a:solidFill>
                  <a:schemeClr val="dk1"/>
                </a:solidFill>
                <a:latin typeface="Calibri"/>
                <a:ea typeface="Calibri"/>
                <a:cs typeface="Calibri"/>
                <a:sym typeface="Calibri"/>
              </a:rPr>
              <a:t>Devuelve el siguiente token como un String.</a:t>
            </a:r>
            <a:endParaRPr sz="1200" b="1"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t>sc.nextInt(); &lt;- lee valores enteros</a:t>
            </a:r>
            <a:endParaRPr/>
          </a:p>
          <a:p>
            <a:pPr marL="0" lvl="0" indent="0" algn="l" rtl="0">
              <a:lnSpc>
                <a:spcPct val="100000"/>
              </a:lnSpc>
              <a:spcBef>
                <a:spcPts val="0"/>
              </a:spcBef>
              <a:spcAft>
                <a:spcPts val="0"/>
              </a:spcAft>
              <a:buSzPts val="1400"/>
              <a:buNone/>
            </a:pPr>
            <a:r>
              <a:rPr lang="en-US" sz="1200"/>
              <a:t>sc.nextLine(); &lt;- </a:t>
            </a:r>
            <a:r>
              <a:rPr lang="en-US" sz="1200" b="0" i="0">
                <a:solidFill>
                  <a:schemeClr val="dk1"/>
                </a:solidFill>
                <a:latin typeface="Calibri"/>
                <a:ea typeface="Calibri"/>
                <a:cs typeface="Calibri"/>
                <a:sym typeface="Calibri"/>
              </a:rPr>
              <a:t>Devuelve la línea entera como un String. Elimina el final \n del buffer</a:t>
            </a:r>
            <a:endParaRPr/>
          </a:p>
        </p:txBody>
      </p:sp>
      <p:sp>
        <p:nvSpPr>
          <p:cNvPr id="1181" name="Google Shape;1181;p9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144</a:t>
            </a:fld>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2"/>
        <p:cNvGrpSpPr/>
        <p:nvPr/>
      </p:nvGrpSpPr>
      <p:grpSpPr>
        <a:xfrm>
          <a:off x="0" y="0"/>
          <a:ext cx="0" cy="0"/>
          <a:chOff x="0" y="0"/>
          <a:chExt cx="0" cy="0"/>
        </a:xfrm>
      </p:grpSpPr>
      <p:sp>
        <p:nvSpPr>
          <p:cNvPr id="1193" name="Google Shape;1193;g7204c7ae9f_0_8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4" name="Google Shape;1194;g7204c7ae9f_0_8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Obtener datos por teclado</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Para solucionar el problema  de la clase IN usamos la clase</a:t>
            </a:r>
            <a:r>
              <a:rPr lang="en-US" sz="1200" b="1" i="0">
                <a:solidFill>
                  <a:schemeClr val="dk1"/>
                </a:solidFill>
                <a:latin typeface="Calibri"/>
                <a:ea typeface="Calibri"/>
                <a:cs typeface="Calibri"/>
                <a:sym typeface="Calibri"/>
              </a:rPr>
              <a:t> Scanner</a:t>
            </a:r>
            <a:r>
              <a:rPr lang="en-US" sz="1200" b="0" i="0">
                <a:solidFill>
                  <a:schemeClr val="dk1"/>
                </a:solidFill>
                <a:latin typeface="Calibri"/>
                <a:ea typeface="Calibri"/>
                <a:cs typeface="Calibri"/>
                <a:sym typeface="Calibri"/>
              </a:rPr>
              <a:t>. La clase </a:t>
            </a:r>
            <a:r>
              <a:rPr lang="en-US" sz="1200" b="1" i="0">
                <a:solidFill>
                  <a:schemeClr val="dk1"/>
                </a:solidFill>
                <a:latin typeface="Calibri"/>
                <a:ea typeface="Calibri"/>
                <a:cs typeface="Calibri"/>
                <a:sym typeface="Calibri"/>
              </a:rPr>
              <a:t>Scanner</a:t>
            </a:r>
            <a:r>
              <a:rPr lang="en-US" sz="1200" b="0" i="0">
                <a:solidFill>
                  <a:schemeClr val="dk1"/>
                </a:solidFill>
                <a:latin typeface="Calibri"/>
                <a:ea typeface="Calibri"/>
                <a:cs typeface="Calibri"/>
                <a:sym typeface="Calibri"/>
              </a:rPr>
              <a:t> esta diseñado para leer los bytes y convertirlo en valores primitivos (int, double, bool, etc) o en valores String.</a:t>
            </a:r>
            <a:endParaRPr/>
          </a:p>
          <a:p>
            <a:pPr marL="0" lvl="0" indent="0" algn="l" rtl="0">
              <a:lnSpc>
                <a:spcPct val="100000"/>
              </a:lnSpc>
              <a:spcBef>
                <a:spcPts val="0"/>
              </a:spcBef>
              <a:spcAft>
                <a:spcPts val="0"/>
              </a:spcAft>
              <a:buSzPts val="1400"/>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Primero tiene que crear un objeto</a:t>
            </a:r>
            <a:r>
              <a:rPr lang="en-US" sz="1200" b="1" i="0">
                <a:solidFill>
                  <a:schemeClr val="dk1"/>
                </a:solidFill>
                <a:latin typeface="Calibri"/>
                <a:ea typeface="Calibri"/>
                <a:cs typeface="Calibri"/>
                <a:sym typeface="Calibri"/>
              </a:rPr>
              <a:t> Scanner</a:t>
            </a:r>
            <a:r>
              <a:rPr lang="en-US" sz="1200" b="0" i="0">
                <a:solidFill>
                  <a:schemeClr val="dk1"/>
                </a:solidFill>
                <a:latin typeface="Calibri"/>
                <a:ea typeface="Calibri"/>
                <a:cs typeface="Calibri"/>
                <a:sym typeface="Calibri"/>
              </a:rPr>
              <a:t> y conectarlo con </a:t>
            </a:r>
            <a:r>
              <a:rPr lang="en-US" sz="1200" b="1" i="0">
                <a:solidFill>
                  <a:schemeClr val="dk1"/>
                </a:solidFill>
                <a:latin typeface="Calibri"/>
                <a:ea typeface="Calibri"/>
                <a:cs typeface="Calibri"/>
                <a:sym typeface="Calibri"/>
              </a:rPr>
              <a:t>System.in para co</a:t>
            </a:r>
            <a:r>
              <a:rPr lang="en-US" b="1"/>
              <a:t>n</a:t>
            </a:r>
            <a:r>
              <a:rPr lang="en-US" sz="1200" b="1" i="0">
                <a:solidFill>
                  <a:schemeClr val="dk1"/>
                </a:solidFill>
                <a:latin typeface="Calibri"/>
                <a:ea typeface="Calibri"/>
                <a:cs typeface="Calibri"/>
                <a:sym typeface="Calibri"/>
              </a:rPr>
              <a:t>ectarlo al teclado.</a:t>
            </a:r>
            <a:endParaRPr/>
          </a:p>
          <a:p>
            <a:pPr marL="0" marR="0" lvl="0" indent="0" algn="l" rtl="0">
              <a:lnSpc>
                <a:spcPct val="100000"/>
              </a:lnSpc>
              <a:spcBef>
                <a:spcPts val="0"/>
              </a:spcBef>
              <a:spcAft>
                <a:spcPts val="0"/>
              </a:spcAft>
              <a:buClr>
                <a:schemeClr val="dk1"/>
              </a:buClr>
              <a:buSzPts val="1200"/>
              <a:buFont typeface="Calibri"/>
              <a:buNone/>
            </a:pPr>
            <a:r>
              <a:rPr lang="en-US" sz="1200"/>
              <a:t>sc.next();    &lt;- </a:t>
            </a:r>
            <a:r>
              <a:rPr lang="en-US" sz="1200" b="0" i="0">
                <a:solidFill>
                  <a:schemeClr val="dk1"/>
                </a:solidFill>
                <a:latin typeface="Calibri"/>
                <a:ea typeface="Calibri"/>
                <a:cs typeface="Calibri"/>
                <a:sym typeface="Calibri"/>
              </a:rPr>
              <a:t>Devuelve el siguiente token como un String.</a:t>
            </a:r>
            <a:endParaRPr sz="1200" b="1"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t>sc.nextInt(); &lt;- lee valores enteros</a:t>
            </a:r>
            <a:endParaRPr/>
          </a:p>
          <a:p>
            <a:pPr marL="0" lvl="0" indent="0" algn="l" rtl="0">
              <a:lnSpc>
                <a:spcPct val="100000"/>
              </a:lnSpc>
              <a:spcBef>
                <a:spcPts val="0"/>
              </a:spcBef>
              <a:spcAft>
                <a:spcPts val="0"/>
              </a:spcAft>
              <a:buSzPts val="1400"/>
              <a:buNone/>
            </a:pPr>
            <a:r>
              <a:rPr lang="en-US" sz="1200"/>
              <a:t>sc.nextLine(); &lt;- </a:t>
            </a:r>
            <a:r>
              <a:rPr lang="en-US" sz="1200" b="0" i="0">
                <a:solidFill>
                  <a:schemeClr val="dk1"/>
                </a:solidFill>
                <a:latin typeface="Calibri"/>
                <a:ea typeface="Calibri"/>
                <a:cs typeface="Calibri"/>
                <a:sym typeface="Calibri"/>
              </a:rPr>
              <a:t>Devuelve la línea entera como un String. Elimina el final \n del buffer</a:t>
            </a:r>
            <a:endParaRPr/>
          </a:p>
        </p:txBody>
      </p:sp>
      <p:sp>
        <p:nvSpPr>
          <p:cNvPr id="1195" name="Google Shape;1195;g7204c7ae9f_0_89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145</a:t>
            </a:fld>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9"/>
        <p:cNvGrpSpPr/>
        <p:nvPr/>
      </p:nvGrpSpPr>
      <p:grpSpPr>
        <a:xfrm>
          <a:off x="0" y="0"/>
          <a:ext cx="0" cy="0"/>
          <a:chOff x="0" y="0"/>
          <a:chExt cx="0" cy="0"/>
        </a:xfrm>
      </p:grpSpPr>
      <p:sp>
        <p:nvSpPr>
          <p:cNvPr id="1200" name="Google Shape;1200;g72b3f69c4d_1_13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01" name="Google Shape;1201;g72b3f69c4d_1_13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02" name="Google Shape;1202;g72b3f69c4d_1_13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2b3f69c4d_1_1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72b3f69c4d_1_1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Peguntarles como podemos crear una casa</a:t>
            </a:r>
            <a:endParaRPr/>
          </a:p>
          <a:p>
            <a:pPr marL="0" lvl="0" indent="0" algn="l" rtl="0">
              <a:lnSpc>
                <a:spcPct val="100000"/>
              </a:lnSpc>
              <a:spcBef>
                <a:spcPts val="0"/>
              </a:spcBef>
              <a:spcAft>
                <a:spcPts val="0"/>
              </a:spcAft>
              <a:buSzPts val="1400"/>
              <a:buNone/>
            </a:pPr>
            <a:endParaRPr/>
          </a:p>
        </p:txBody>
      </p:sp>
      <p:sp>
        <p:nvSpPr>
          <p:cNvPr id="206" name="Google Shape;206;g72b3f69c4d_1_12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2b3f69c4d_1_12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g72b3f69c4d_1_12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 name="Google Shape;212;g72b3f69c4d_1_12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2b3f69c4d_1_1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72b3f69c4d_1_1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Java the complete reference, 109 – 128</a:t>
            </a:r>
            <a:endParaRPr/>
          </a:p>
          <a:p>
            <a:pPr marL="0" lvl="0" indent="0" algn="l" rtl="0">
              <a:lnSpc>
                <a:spcPct val="100000"/>
              </a:lnSpc>
              <a:spcBef>
                <a:spcPts val="0"/>
              </a:spcBef>
              <a:spcAft>
                <a:spcPts val="0"/>
              </a:spcAft>
              <a:buSzPts val="1400"/>
              <a:buNone/>
            </a:pPr>
            <a:r>
              <a:rPr lang="en-US"/>
              <a:t>Big java, early objects 78 - 96</a:t>
            </a:r>
            <a:endParaRPr/>
          </a:p>
        </p:txBody>
      </p:sp>
      <p:sp>
        <p:nvSpPr>
          <p:cNvPr id="227" name="Google Shape;227;g72b3f69c4d_1_1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2b3f69c4d_1_1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2b3f69c4d_1_12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72b3f69c4d_1_12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2b3f69c4d_1_1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72b3f69c4d_1_1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2b3f69c4d_1_1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g72b3f69c4d_1_1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72b3f69c4d_1_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Dar un par de minutos a los estudiantes para descubrir qué objetos pueden estar presentes.  Luego del tiempo pedir voluntarios para dar sus respuestas</a:t>
            </a:r>
            <a:endParaRPr/>
          </a:p>
        </p:txBody>
      </p:sp>
      <p:sp>
        <p:nvSpPr>
          <p:cNvPr id="266" name="Google Shape;266;g72b3f69c4d_1_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72b3f69c4d_1_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2" name="Google Shape;272;g72b3f69c4d_1_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2b3f69c4d_1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72b3f69c4d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72b3f69c4d_1_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a:t>Dar un par de minutos a los estudiantes para descubrir las características y acciones de un pokemon.  Luego del tiempo pedir voluntarios para dar sus respuestas</a:t>
            </a:r>
            <a:endParaRPr/>
          </a:p>
        </p:txBody>
      </p:sp>
      <p:sp>
        <p:nvSpPr>
          <p:cNvPr id="301" name="Google Shape;301;g72b3f69c4d_1_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74dea93f30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74dea93f30_0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8" name="Google Shape;308;g74dea93f30_0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72b3f69c4d_1_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6" name="Google Shape;316;g72b3f69c4d_1_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74dea93f3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74dea93f30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74dea93f30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2b3f69c4d_1_1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3" name="Google Shape;343;g72b3f69c4d_1_1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72b3f69c4d_1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0" name="Google Shape;350;g72b3f69c4d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72b3f69c4d_1_1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ESta actividad se hacía entre pares en clases.  Se podrá hacer lo mismo en línea?</a:t>
            </a:r>
            <a:endParaRPr/>
          </a:p>
        </p:txBody>
      </p:sp>
      <p:sp>
        <p:nvSpPr>
          <p:cNvPr id="358" name="Google Shape;358;g72b3f69c4d_1_1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72b3f69c4d_1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4" name="Google Shape;364;g72b3f69c4d_1_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65" name="Google Shape;365;g72b3f69c4d_1_1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2b3f69c4d_1_1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2" name="Google Shape;372;g72b3f69c4d_1_1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72b3f69c4d_1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9" name="Google Shape;379;g72b3f69c4d_1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72b3f69c4d_1_1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85" name="Google Shape;385;g72b3f69c4d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2b3f69c4d_1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g72b3f69c4d_1_1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Es el paradigma de programación que siguieron en orientado a objetos</a:t>
            </a:r>
            <a:endParaRPr/>
          </a:p>
          <a:p>
            <a:pPr marL="0" lvl="0" indent="0" algn="l" rtl="0">
              <a:lnSpc>
                <a:spcPct val="100000"/>
              </a:lnSpc>
              <a:spcBef>
                <a:spcPts val="0"/>
              </a:spcBef>
              <a:spcAft>
                <a:spcPts val="0"/>
              </a:spcAft>
              <a:buSzPts val="1400"/>
              <a:buNone/>
            </a:pPr>
            <a:r>
              <a:rPr lang="en-US"/>
              <a:t>Top down approach -&gt; empieza del problema grande y lo divide recursivamente en problemas pequeños</a:t>
            </a:r>
            <a:endParaRPr/>
          </a:p>
        </p:txBody>
      </p:sp>
      <p:sp>
        <p:nvSpPr>
          <p:cNvPr id="391" name="Google Shape;391;g72b3f69c4d_1_1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2b3f69c4d_1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7" name="Google Shape;397;g72b3f69c4d_1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g72b3f69c4d_1_1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4" name="Google Shape;414;g72b3f69c4d_1_1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72b3f69c4d_1_1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0" name="Google Shape;420;g72b3f69c4d_1_1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2b3f69c4d_1_1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g72b3f69c4d_1_1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Botton up approach  -identifica objetos y luegos los unes para resolver el problema</a:t>
            </a:r>
            <a:endParaRPr/>
          </a:p>
        </p:txBody>
      </p:sp>
      <p:sp>
        <p:nvSpPr>
          <p:cNvPr id="428" name="Google Shape;428;g72b3f69c4d_1_1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72b3f69c4d_1_1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4" name="Google Shape;434;g72b3f69c4d_1_1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72b3f69c4d_1_20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4" name="Google Shape;454;g72b3f69c4d_1_20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5" name="Google Shape;455;g72b3f69c4d_1_20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77429920e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77429920e8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g77429920e8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g72b3f69c4d_1_6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70" name="Google Shape;470;g72b3f69c4d_1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72b3f69c4d_1_4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5" name="Google Shape;485;g72b3f69c4d_1_4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72b3f69c4d_1_4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0" name="Google Shape;500;g72b3f69c4d_1_4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lnSpc>
                <a:spcPct val="100000"/>
              </a:lnSpc>
              <a:spcBef>
                <a:spcPts val="0"/>
              </a:spcBef>
              <a:spcAft>
                <a:spcPts val="0"/>
              </a:spcAft>
              <a:buSzPts val="1400"/>
              <a:buNone/>
            </a:pPr>
            <a:r>
              <a:rPr lang="en-US"/>
              <a:t>Incrementa reusabilidad -&gt; la implementación está encapsulada en una sola entidad que la puedo usar en otra implementación </a:t>
            </a:r>
            <a:endParaRPr/>
          </a:p>
          <a:p>
            <a:pPr marL="457200" lvl="1" indent="0" algn="l" rtl="0">
              <a:lnSpc>
                <a:spcPct val="100000"/>
              </a:lnSpc>
              <a:spcBef>
                <a:spcPts val="0"/>
              </a:spcBef>
              <a:spcAft>
                <a:spcPts val="0"/>
              </a:spcAft>
              <a:buSzPts val="1400"/>
              <a:buNone/>
            </a:pPr>
            <a:r>
              <a:rPr lang="en-US"/>
              <a:t>Incrementa la mantenibilidad -&gt; cambios solo afectan a esa clase</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prevents the code and data from being arbitrarily accessed by other code defined outside </a:t>
            </a:r>
            <a:endParaRPr/>
          </a:p>
          <a:p>
            <a:pPr marL="0" lvl="0" indent="0" algn="l" rtl="0">
              <a:lnSpc>
                <a:spcPct val="100000"/>
              </a:lnSpc>
              <a:spcBef>
                <a:spcPts val="0"/>
              </a:spcBef>
              <a:spcAft>
                <a:spcPts val="0"/>
              </a:spcAft>
              <a:buSzPts val="1400"/>
              <a:buNone/>
            </a:pPr>
            <a:endParaRPr/>
          </a:p>
        </p:txBody>
      </p:sp>
      <p:sp>
        <p:nvSpPr>
          <p:cNvPr id="501" name="Google Shape;501;g72b3f69c4d_1_4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72b3f69c4d_1_4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g72b3f69c4d_1_4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abstraction means hiding lower-level details and exposing only the essential and relevant details to the users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Qué necesita saber el usuario y que no</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Ventajas</a:t>
            </a:r>
            <a:endParaRPr/>
          </a:p>
          <a:p>
            <a:pPr marL="0" lvl="0" indent="0" algn="l" rtl="0">
              <a:lnSpc>
                <a:spcPct val="100000"/>
              </a:lnSpc>
              <a:spcBef>
                <a:spcPts val="0"/>
              </a:spcBef>
              <a:spcAft>
                <a:spcPts val="0"/>
              </a:spcAft>
              <a:buSzPts val="1400"/>
              <a:buNone/>
            </a:pPr>
            <a:r>
              <a:rPr lang="en-US"/>
              <a:t>Interfaces simples</a:t>
            </a:r>
            <a:endParaRPr/>
          </a:p>
          <a:p>
            <a:pPr marL="0" lvl="0" indent="0" algn="l" rtl="0">
              <a:lnSpc>
                <a:spcPct val="100000"/>
              </a:lnSpc>
              <a:spcBef>
                <a:spcPts val="0"/>
              </a:spcBef>
              <a:spcAft>
                <a:spcPts val="0"/>
              </a:spcAft>
              <a:buSzPts val="1400"/>
              <a:buNone/>
            </a:pPr>
            <a:r>
              <a:rPr lang="en-US"/>
              <a:t>Reducir impacto de cambios porque como no se im</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A television is an abstraction that offers certain functionality through the proper interface (a TV remote). As a viewer, you need not understand how the TV works; the TV abstracts all the finer- grain details of its operation from the viewer (</a:t>
            </a:r>
            <a:r>
              <a:rPr lang="en-US" i="1"/>
              <a:t>abstraction</a:t>
            </a:r>
            <a:r>
              <a:rPr lang="en-US"/>
              <a:t>).</a:t>
            </a:r>
            <a:endParaRPr/>
          </a:p>
          <a:p>
            <a:pPr marL="0" lvl="0" indent="0" algn="l" rtl="0">
              <a:lnSpc>
                <a:spcPct val="100000"/>
              </a:lnSpc>
              <a:spcBef>
                <a:spcPts val="0"/>
              </a:spcBef>
              <a:spcAft>
                <a:spcPts val="0"/>
              </a:spcAft>
              <a:buSzPts val="1400"/>
              <a:buNone/>
            </a:pPr>
            <a:endParaRPr/>
          </a:p>
        </p:txBody>
      </p:sp>
      <p:sp>
        <p:nvSpPr>
          <p:cNvPr id="508" name="Google Shape;508;g72b3f69c4d_1_4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72b3f69c4d_1_4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5" name="Google Shape;515;g72b3f69c4d_1_4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1" indent="0" algn="l" rtl="0">
              <a:lnSpc>
                <a:spcPct val="100000"/>
              </a:lnSpc>
              <a:spcBef>
                <a:spcPts val="0"/>
              </a:spcBef>
              <a:spcAft>
                <a:spcPts val="0"/>
              </a:spcAft>
              <a:buSzPts val="1400"/>
              <a:buNone/>
            </a:pPr>
            <a:r>
              <a:rPr lang="en-US"/>
              <a:t>Reduce la complejidad -&gt; al exponer menor número de funciones el codigo es mas facil de entender</a:t>
            </a:r>
            <a:endParaRPr/>
          </a:p>
          <a:p>
            <a:pPr marL="457200" lvl="1" indent="0" algn="l" rtl="0">
              <a:lnSpc>
                <a:spcPct val="100000"/>
              </a:lnSpc>
              <a:spcBef>
                <a:spcPts val="0"/>
              </a:spcBef>
              <a:spcAft>
                <a:spcPts val="0"/>
              </a:spcAft>
              <a:buSzPts val="1400"/>
              <a:buNone/>
            </a:pPr>
            <a:r>
              <a:rPr lang="en-US"/>
              <a:t>Incrementa la mantenibilidad -&gt; reduce el impacto del cambio ya que cambios en las interfaces internas no afectarán a las externas</a:t>
            </a:r>
            <a:endParaRPr/>
          </a:p>
        </p:txBody>
      </p:sp>
      <p:sp>
        <p:nvSpPr>
          <p:cNvPr id="516" name="Google Shape;516;g72b3f69c4d_1_4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72b3f69c4d_1_4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2" name="Google Shape;522;g72b3f69c4d_1_4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Impresora blano y negro y luego impresora a color</a:t>
            </a:r>
            <a:endParaRPr/>
          </a:p>
          <a:p>
            <a:pPr marL="0" lvl="0" indent="0" algn="l" rtl="0">
              <a:lnSpc>
                <a:spcPct val="100000"/>
              </a:lnSpc>
              <a:spcBef>
                <a:spcPts val="0"/>
              </a:spcBef>
              <a:spcAft>
                <a:spcPts val="0"/>
              </a:spcAft>
              <a:buSzPts val="1400"/>
              <a:buNone/>
            </a:pPr>
            <a:r>
              <a:rPr lang="en-US"/>
              <a:t>Radio, radio con cdplayer, radio con cdplayer y usb</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i="1"/>
              <a:t>Inheritance </a:t>
            </a:r>
            <a:r>
              <a:rPr lang="en-US"/>
              <a:t>is the process by which one object acquires the properties of another object. </a:t>
            </a:r>
            <a:endParaRPr/>
          </a:p>
          <a:p>
            <a:pPr marL="0" lvl="0" indent="0" algn="l" rtl="0">
              <a:lnSpc>
                <a:spcPct val="100000"/>
              </a:lnSpc>
              <a:spcBef>
                <a:spcPts val="0"/>
              </a:spcBef>
              <a:spcAft>
                <a:spcPts val="0"/>
              </a:spcAft>
              <a:buSzPts val="1400"/>
              <a:buNone/>
            </a:pPr>
            <a:endParaRPr/>
          </a:p>
        </p:txBody>
      </p:sp>
      <p:sp>
        <p:nvSpPr>
          <p:cNvPr id="523" name="Google Shape;523;g72b3f69c4d_1_4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72b3f69c4d_1_4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0" name="Google Shape;530;g72b3f69c4d_1_4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This helps reduce complexity by allowing the same interface to be used to specify a </a:t>
            </a:r>
            <a:r>
              <a:rPr lang="en-US" sz="1200" i="1">
                <a:solidFill>
                  <a:schemeClr val="dk1"/>
                </a:solidFill>
                <a:latin typeface="Calibri"/>
                <a:ea typeface="Calibri"/>
                <a:cs typeface="Calibri"/>
                <a:sym typeface="Calibri"/>
              </a:rPr>
              <a:t>general class of action</a:t>
            </a:r>
            <a:r>
              <a:rPr lang="en-US" sz="1200">
                <a:solidFill>
                  <a:schemeClr val="dk1"/>
                </a:solidFill>
                <a:latin typeface="Calibri"/>
                <a:ea typeface="Calibri"/>
                <a:cs typeface="Calibri"/>
                <a:sym typeface="Calibri"/>
              </a:rPr>
              <a:t>. It is the compiler’s job to select the </a:t>
            </a:r>
            <a:r>
              <a:rPr lang="en-US" sz="1200" i="1">
                <a:solidFill>
                  <a:schemeClr val="dk1"/>
                </a:solidFill>
                <a:latin typeface="Calibri"/>
                <a:ea typeface="Calibri"/>
                <a:cs typeface="Calibri"/>
                <a:sym typeface="Calibri"/>
              </a:rPr>
              <a:t>specific action </a:t>
            </a:r>
            <a:r>
              <a:rPr lang="en-US" sz="1200">
                <a:solidFill>
                  <a:schemeClr val="dk1"/>
                </a:solidFill>
                <a:latin typeface="Calibri"/>
                <a:ea typeface="Calibri"/>
                <a:cs typeface="Calibri"/>
                <a:sym typeface="Calibri"/>
              </a:rPr>
              <a:t>(that is, method) as it applies to each situation. You, the programmer, do not need to make this selection manually. You need only remember and utilize the general interface. </a:t>
            </a:r>
            <a:endParaRPr/>
          </a:p>
          <a:p>
            <a:pPr marL="0" lvl="0" indent="0" algn="l" rtl="0">
              <a:lnSpc>
                <a:spcPct val="100000"/>
              </a:lnSpc>
              <a:spcBef>
                <a:spcPts val="0"/>
              </a:spcBef>
              <a:spcAft>
                <a:spcPts val="0"/>
              </a:spcAft>
              <a:buSzPts val="1400"/>
              <a:buNone/>
            </a:pPr>
            <a:endParaRPr/>
          </a:p>
        </p:txBody>
      </p:sp>
      <p:sp>
        <p:nvSpPr>
          <p:cNvPr id="531" name="Google Shape;531;g72b3f69c4d_1_4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72b3f69c4d_1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g72b3f69c4d_1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72b3f69c4d_1_4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g72b3f69c4d_1_4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To get a sense of the world of object-oriented programming, take a mental stroll around the television department of your local consumer electronics retailer. A television is an abstraction that offers certain functionality through the proper interface (a TV remote). As a viewer, you need not understand how the TV works; the TV abstracts all the finer- grain details of its operation from the viewer (</a:t>
            </a:r>
            <a:r>
              <a:rPr lang="en-US" i="1"/>
              <a:t>abstraction</a:t>
            </a:r>
            <a:r>
              <a:rPr lang="en-US"/>
              <a:t>). A television object encapsulates properties of the television (such as brightness, channel number, and volume) and associated behavior to control these properties in a single entity (</a:t>
            </a:r>
            <a:r>
              <a:rPr lang="en-US" i="1"/>
              <a:t>encapsulation</a:t>
            </a:r>
            <a:r>
              <a:rPr lang="en-US"/>
              <a:t>). In other words, the access to these properties is restricted to the associated operations. There are different types of televisions, such as CRT television, LED television, and LCD television; they belong to a single family forming an </a:t>
            </a:r>
            <a:r>
              <a:rPr lang="en-US" i="1"/>
              <a:t>inheritance hierarchy</a:t>
            </a:r>
            <a:r>
              <a:rPr lang="en-US"/>
              <a:t>. Although all types of televisions support “display” functionality, the internal technology enabling the display of content may differ (</a:t>
            </a:r>
            <a:r>
              <a:rPr lang="en-US" i="1"/>
              <a:t>polymorphism</a:t>
            </a:r>
            <a:r>
              <a:rPr lang="en-US"/>
              <a:t>). </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539" name="Google Shape;539;g72b3f69c4d_1_4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5" name="Google Shape;545;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1" name="Google Shape;5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p:cNvGrpSpPr/>
        <p:nvPr/>
      </p:nvGrpSpPr>
      <p:grpSpPr>
        <a:xfrm>
          <a:off x="0" y="0"/>
          <a:ext cx="0" cy="0"/>
          <a:chOff x="0" y="0"/>
          <a:chExt cx="0" cy="0"/>
        </a:xfrm>
      </p:grpSpPr>
      <p:sp>
        <p:nvSpPr>
          <p:cNvPr id="557" name="Google Shape;557;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8" name="Google Shape;55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65" name="Google Shape;565;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8" name="Google Shape;57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4" name="Google Shape;5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0" name="Google Shape;590;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97" name="Google Shape;59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72b3f69c4d_1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g72b3f69c4d_1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a:t>Paradigma</a:t>
            </a:r>
            <a:endParaRPr/>
          </a:p>
          <a:p>
            <a:pPr marL="0" lvl="0" indent="0" algn="just" rtl="0">
              <a:lnSpc>
                <a:spcPct val="100000"/>
              </a:lnSpc>
              <a:spcBef>
                <a:spcPts val="0"/>
              </a:spcBef>
              <a:spcAft>
                <a:spcPts val="0"/>
              </a:spcAft>
              <a:buSzPts val="1400"/>
              <a:buNone/>
            </a:pPr>
            <a:r>
              <a:rPr lang="en-US"/>
              <a:t>Forma de entender y representar la realidad</a:t>
            </a:r>
            <a:endParaRPr/>
          </a:p>
          <a:p>
            <a:pPr marL="0" marR="0" lvl="0" indent="0" algn="l" rtl="0">
              <a:lnSpc>
                <a:spcPct val="100000"/>
              </a:lnSpc>
              <a:spcBef>
                <a:spcPts val="0"/>
              </a:spcBef>
              <a:spcAft>
                <a:spcPts val="0"/>
              </a:spcAft>
              <a:buClr>
                <a:schemeClr val="dk1"/>
              </a:buClr>
              <a:buSzPts val="1200"/>
              <a:buFont typeface="Calibri"/>
              <a:buNone/>
            </a:pPr>
            <a:r>
              <a:rPr lang="en-US"/>
              <a:t>Conjunto de teorías, estándares y métodos que, juntos, representan un modo de organizar el pensamiento, es decir, el modo de ‘ver’ el mundo.</a:t>
            </a:r>
            <a:endParaRPr/>
          </a:p>
          <a:p>
            <a:pPr marL="0" lvl="0" indent="0" algn="l" rtl="0">
              <a:lnSpc>
                <a:spcPct val="100000"/>
              </a:lnSpc>
              <a:spcBef>
                <a:spcPts val="0"/>
              </a:spcBef>
              <a:spcAft>
                <a:spcPts val="0"/>
              </a:spcAft>
              <a:buSzPts val="1400"/>
              <a:buNone/>
            </a:pPr>
            <a:endParaRPr/>
          </a:p>
        </p:txBody>
      </p:sp>
      <p:sp>
        <p:nvSpPr>
          <p:cNvPr id="145" name="Google Shape;145;g72b3f69c4d_1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3" name="Google Shape;603;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09" name="Google Shape;60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6" name="Google Shape;61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We've already mentioned some of the most popular platforms like Microsoft Windows, Linux, Solaris OS, and Mac OS. Most platforms can be described as a combination of the operating system and underlying hardware. The Java platform differs from most other platforms in that it's a software-only platform that runs on top of other hardware-based platformsThe Java platform has two components:</a:t>
            </a:r>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The </a:t>
            </a:r>
            <a:r>
              <a:rPr lang="en-US" sz="1200" b="0" i="1">
                <a:solidFill>
                  <a:schemeClr val="dk1"/>
                </a:solidFill>
                <a:latin typeface="Calibri"/>
                <a:ea typeface="Calibri"/>
                <a:cs typeface="Calibri"/>
                <a:sym typeface="Calibri"/>
              </a:rPr>
              <a:t>Java Virtual Machine</a:t>
            </a: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The </a:t>
            </a:r>
            <a:r>
              <a:rPr lang="en-US" sz="1200" b="0" i="1">
                <a:solidFill>
                  <a:schemeClr val="dk1"/>
                </a:solidFill>
                <a:latin typeface="Calibri"/>
                <a:ea typeface="Calibri"/>
                <a:cs typeface="Calibri"/>
                <a:sym typeface="Calibri"/>
              </a:rPr>
              <a:t>Java Application Programming Interface</a:t>
            </a:r>
            <a:r>
              <a:rPr lang="en-US" sz="1200" b="0" i="0">
                <a:solidFill>
                  <a:schemeClr val="dk1"/>
                </a:solidFill>
                <a:latin typeface="Calibri"/>
                <a:ea typeface="Calibri"/>
                <a:cs typeface="Calibri"/>
                <a:sym typeface="Calibri"/>
              </a:rPr>
              <a:t> (API)</a:t>
            </a:r>
            <a:endParaRPr/>
          </a:p>
          <a:p>
            <a:pPr marL="0" lvl="0" indent="0" algn="l" rtl="0">
              <a:lnSpc>
                <a:spcPct val="100000"/>
              </a:lnSpc>
              <a:spcBef>
                <a:spcPts val="0"/>
              </a:spcBef>
              <a:spcAft>
                <a:spcPts val="0"/>
              </a:spcAft>
              <a:buSzPts val="1400"/>
              <a:buNone/>
            </a:pPr>
            <a:endParaRPr/>
          </a:p>
        </p:txBody>
      </p:sp>
      <p:sp>
        <p:nvSpPr>
          <p:cNvPr id="617" name="Google Shape;617;p2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3" name="Google Shape;623;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9" name="Google Shape;629;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72b3f69c4d_1_1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6" name="Google Shape;636;g72b3f69c4d_1_1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g72b3f69c4d_1_13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72b3f69c4d_1_11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3" name="Google Shape;643;g72b3f69c4d_1_11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4" name="Google Shape;644;g72b3f69c4d_1_11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0" name="Google Shape;650;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6" name="Google Shape;65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3" name="Google Shape;663;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0" i="0">
                <a:solidFill>
                  <a:schemeClr val="dk1"/>
                </a:solidFill>
                <a:latin typeface="Calibri"/>
                <a:ea typeface="Calibri"/>
                <a:cs typeface="Calibri"/>
                <a:sym typeface="Calibri"/>
              </a:rPr>
              <a:t>Una </a:t>
            </a:r>
            <a:r>
              <a:rPr lang="en-US" sz="1200" b="1" i="0">
                <a:solidFill>
                  <a:schemeClr val="dk1"/>
                </a:solidFill>
                <a:latin typeface="Calibri"/>
                <a:ea typeface="Calibri"/>
                <a:cs typeface="Calibri"/>
                <a:sym typeface="Calibri"/>
              </a:rPr>
              <a:t>máquina virtual Java</a:t>
            </a:r>
            <a:r>
              <a:rPr lang="en-US" sz="1200" b="0" i="0">
                <a:solidFill>
                  <a:schemeClr val="dk1"/>
                </a:solidFill>
                <a:latin typeface="Calibri"/>
                <a:ea typeface="Calibri"/>
                <a:cs typeface="Calibri"/>
                <a:sym typeface="Calibri"/>
              </a:rPr>
              <a:t> (en inglés </a:t>
            </a:r>
            <a:r>
              <a:rPr lang="en-US" sz="1200" b="0" i="1">
                <a:solidFill>
                  <a:schemeClr val="dk1"/>
                </a:solidFill>
                <a:latin typeface="Calibri"/>
                <a:ea typeface="Calibri"/>
                <a:cs typeface="Calibri"/>
                <a:sym typeface="Calibri"/>
              </a:rPr>
              <a:t>Java Virtual Machine</a:t>
            </a:r>
            <a:r>
              <a:rPr lang="en-US" sz="1200" b="0" i="0">
                <a:solidFill>
                  <a:schemeClr val="dk1"/>
                </a:solidFill>
                <a:latin typeface="Calibri"/>
                <a:ea typeface="Calibri"/>
                <a:cs typeface="Calibri"/>
                <a:sym typeface="Calibri"/>
              </a:rPr>
              <a:t>, </a:t>
            </a:r>
            <a:r>
              <a:rPr lang="en-US" sz="1200" b="1" i="0">
                <a:solidFill>
                  <a:schemeClr val="dk1"/>
                </a:solidFill>
                <a:latin typeface="Calibri"/>
                <a:ea typeface="Calibri"/>
                <a:cs typeface="Calibri"/>
                <a:sym typeface="Calibri"/>
              </a:rPr>
              <a:t>JVM</a:t>
            </a:r>
            <a:r>
              <a:rPr lang="en-US" sz="1200" b="0" i="0">
                <a:solidFill>
                  <a:schemeClr val="dk1"/>
                </a:solidFill>
                <a:latin typeface="Calibri"/>
                <a:ea typeface="Calibri"/>
                <a:cs typeface="Calibri"/>
                <a:sym typeface="Calibri"/>
              </a:rPr>
              <a:t>) es una </a:t>
            </a:r>
            <a:r>
              <a:rPr lang="en-US" sz="1200" b="0" i="0" u="sng" strike="noStrike">
                <a:solidFill>
                  <a:schemeClr val="dk1"/>
                </a:solidFill>
                <a:latin typeface="Calibri"/>
                <a:ea typeface="Calibri"/>
                <a:cs typeface="Calibri"/>
                <a:sym typeface="Calibri"/>
                <a:hlinkClick r:id="rId3"/>
              </a:rPr>
              <a:t>máquina virtual de proceso</a:t>
            </a:r>
            <a:r>
              <a:rPr lang="en-US" sz="1200" b="0" i="0">
                <a:solidFill>
                  <a:schemeClr val="dk1"/>
                </a:solidFill>
                <a:latin typeface="Calibri"/>
                <a:ea typeface="Calibri"/>
                <a:cs typeface="Calibri"/>
                <a:sym typeface="Calibri"/>
              </a:rPr>
              <a:t> nativo, es decir, ejecutable en una plataforma específica, capaz de interpretar y ejecutar instrucciones expresadas en un </a:t>
            </a:r>
            <a:r>
              <a:rPr lang="en-US" sz="1200" b="0" i="0" u="sng" strike="noStrike">
                <a:solidFill>
                  <a:schemeClr val="dk1"/>
                </a:solidFill>
                <a:latin typeface="Calibri"/>
                <a:ea typeface="Calibri"/>
                <a:cs typeface="Calibri"/>
                <a:sym typeface="Calibri"/>
                <a:hlinkClick r:id="rId4"/>
              </a:rPr>
              <a:t>código binario</a:t>
            </a:r>
            <a:r>
              <a:rPr lang="en-US" sz="1200" b="0" i="0">
                <a:solidFill>
                  <a:schemeClr val="dk1"/>
                </a:solidFill>
                <a:latin typeface="Calibri"/>
                <a:ea typeface="Calibri"/>
                <a:cs typeface="Calibri"/>
                <a:sym typeface="Calibri"/>
              </a:rPr>
              <a:t> especial (el </a:t>
            </a:r>
            <a:r>
              <a:rPr lang="en-US" sz="1200" b="0" i="0" u="sng" strike="noStrike">
                <a:solidFill>
                  <a:schemeClr val="dk1"/>
                </a:solidFill>
                <a:latin typeface="Calibri"/>
                <a:ea typeface="Calibri"/>
                <a:cs typeface="Calibri"/>
                <a:sym typeface="Calibri"/>
                <a:hlinkClick r:id="rId5"/>
              </a:rPr>
              <a:t>bytecode Java</a:t>
            </a:r>
            <a:r>
              <a:rPr lang="en-US" sz="1200" b="0" i="0">
                <a:solidFill>
                  <a:schemeClr val="dk1"/>
                </a:solidFill>
                <a:latin typeface="Calibri"/>
                <a:ea typeface="Calibri"/>
                <a:cs typeface="Calibri"/>
                <a:sym typeface="Calibri"/>
              </a:rPr>
              <a:t>), el cual es generado por el </a:t>
            </a:r>
            <a:r>
              <a:rPr lang="en-US" sz="1200" b="0" i="0" u="sng" strike="noStrike">
                <a:solidFill>
                  <a:schemeClr val="dk1"/>
                </a:solidFill>
                <a:latin typeface="Calibri"/>
                <a:ea typeface="Calibri"/>
                <a:cs typeface="Calibri"/>
                <a:sym typeface="Calibri"/>
                <a:hlinkClick r:id="rId6"/>
              </a:rPr>
              <a:t>compilador</a:t>
            </a:r>
            <a:r>
              <a:rPr lang="en-US" sz="1200" b="0" i="0">
                <a:solidFill>
                  <a:schemeClr val="dk1"/>
                </a:solidFill>
                <a:latin typeface="Calibri"/>
                <a:ea typeface="Calibri"/>
                <a:cs typeface="Calibri"/>
                <a:sym typeface="Calibri"/>
              </a:rPr>
              <a:t> del lenguaje </a:t>
            </a:r>
            <a:r>
              <a:rPr lang="en-US" sz="1200" b="0" i="0" u="sng" strike="noStrike">
                <a:solidFill>
                  <a:schemeClr val="dk1"/>
                </a:solidFill>
                <a:latin typeface="Calibri"/>
                <a:ea typeface="Calibri"/>
                <a:cs typeface="Calibri"/>
                <a:sym typeface="Calibri"/>
                <a:hlinkClick r:id="rId7"/>
              </a:rPr>
              <a:t>Java</a:t>
            </a:r>
            <a:r>
              <a:rPr lang="en-US" sz="1200" b="0" i="0">
                <a:solidFill>
                  <a:schemeClr val="dk1"/>
                </a:solidFill>
                <a:latin typeface="Calibri"/>
                <a:ea typeface="Calibri"/>
                <a:cs typeface="Calibri"/>
                <a:sym typeface="Calibri"/>
              </a:rPr>
              <a:t>.</a:t>
            </a:r>
            <a:endParaRPr/>
          </a:p>
        </p:txBody>
      </p:sp>
      <p:sp>
        <p:nvSpPr>
          <p:cNvPr id="664" name="Google Shape;664;p2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72b3f69c4d_1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g72b3f69c4d_1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2" name="Google Shape;152;g72b3f69c4d_1_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7204c7ae9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1" name="Google Shape;671;g7204c7ae9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2" name="Google Shape;672;g7204c7ae9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8"/>
        <p:cNvGrpSpPr/>
        <p:nvPr/>
      </p:nvGrpSpPr>
      <p:grpSpPr>
        <a:xfrm>
          <a:off x="0" y="0"/>
          <a:ext cx="0" cy="0"/>
          <a:chOff x="0" y="0"/>
          <a:chExt cx="0" cy="0"/>
        </a:xfrm>
      </p:grpSpPr>
      <p:sp>
        <p:nvSpPr>
          <p:cNvPr id="679" name="Google Shape;679;g72b3f69c4d_1_10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0" name="Google Shape;680;g72b3f69c4d_1_10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72b3f69c4d_1_10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5" name="Google Shape;685;g72b3f69c4d_1_10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72b3f69c4d_1_109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1" name="Google Shape;691;g72b3f69c4d_1_109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72b3f69c4d_1_109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7" name="Google Shape;697;g72b3f69c4d_1_10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72b3f69c4d_1_110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3" name="Google Shape;703;g72b3f69c4d_1_11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72b3f69c4d_1_11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9" name="Google Shape;709;g72b3f69c4d_1_11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3"/>
        <p:cNvGrpSpPr/>
        <p:nvPr/>
      </p:nvGrpSpPr>
      <p:grpSpPr>
        <a:xfrm>
          <a:off x="0" y="0"/>
          <a:ext cx="0" cy="0"/>
          <a:chOff x="0" y="0"/>
          <a:chExt cx="0" cy="0"/>
        </a:xfrm>
      </p:grpSpPr>
      <p:sp>
        <p:nvSpPr>
          <p:cNvPr id="714" name="Google Shape;71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Video resumen </a:t>
            </a:r>
            <a:r>
              <a:rPr lang="en-US" sz="1100" u="sng">
                <a:solidFill>
                  <a:schemeClr val="hlink"/>
                </a:solidFill>
                <a:latin typeface="Arial"/>
                <a:ea typeface="Arial"/>
                <a:cs typeface="Arial"/>
                <a:sym typeface="Arial"/>
                <a:hlinkClick r:id="rId3"/>
              </a:rPr>
              <a:t>https://www.youtube.com/watch?v=hPbvq7oe7dI</a:t>
            </a:r>
            <a:endParaRPr/>
          </a:p>
          <a:p>
            <a:pPr marL="0" lvl="0" indent="0" algn="l" rtl="0">
              <a:lnSpc>
                <a:spcPct val="100000"/>
              </a:lnSpc>
              <a:spcBef>
                <a:spcPts val="0"/>
              </a:spcBef>
              <a:spcAft>
                <a:spcPts val="0"/>
              </a:spcAft>
              <a:buSzPts val="1400"/>
              <a:buNone/>
            </a:pPr>
            <a:endParaRPr/>
          </a:p>
        </p:txBody>
      </p:sp>
      <p:sp>
        <p:nvSpPr>
          <p:cNvPr id="715" name="Google Shape;71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9"/>
        <p:cNvGrpSpPr/>
        <p:nvPr/>
      </p:nvGrpSpPr>
      <p:grpSpPr>
        <a:xfrm>
          <a:off x="0" y="0"/>
          <a:ext cx="0" cy="0"/>
          <a:chOff x="0" y="0"/>
          <a:chExt cx="0" cy="0"/>
        </a:xfrm>
      </p:grpSpPr>
      <p:sp>
        <p:nvSpPr>
          <p:cNvPr id="720" name="Google Shape;720;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1" name="Google Shape;721;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7" name="Google Shape;727;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Dar ejemplos los rangos de valores de cada tipo de dato y del conjunto válido de operaciones</a:t>
            </a:r>
            <a:endParaRPr/>
          </a:p>
        </p:txBody>
      </p:sp>
      <p:sp>
        <p:nvSpPr>
          <p:cNvPr id="728" name="Google Shape;728;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72b3f69c4d_1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8" name="Google Shape;158;g72b3f69c4d_1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4" name="Google Shape;734;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1" name="Google Shape;74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8" name="Google Shape;74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g7204c7ae9f_0_10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Se verán en detalle más adelante</a:t>
            </a:r>
            <a:endParaRPr/>
          </a:p>
        </p:txBody>
      </p:sp>
      <p:sp>
        <p:nvSpPr>
          <p:cNvPr id="756" name="Google Shape;756;g7204c7ae9f_0_10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3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7204c7ae9f_0_118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Más detalle en el ejemplo práctico</a:t>
            </a:r>
            <a:endParaRPr/>
          </a:p>
        </p:txBody>
      </p:sp>
      <p:sp>
        <p:nvSpPr>
          <p:cNvPr id="770" name="Google Shape;770;g7204c7ae9f_0_11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lnSpc>
                <a:spcPct val="115000"/>
              </a:lnSpc>
              <a:spcBef>
                <a:spcPts val="800"/>
              </a:spcBef>
              <a:spcAft>
                <a:spcPts val="0"/>
              </a:spcAft>
              <a:buClr>
                <a:schemeClr val="dk1"/>
              </a:buClr>
              <a:buSzPts val="1100"/>
              <a:buFont typeface="Arial"/>
              <a:buNone/>
            </a:pPr>
            <a:r>
              <a:rPr lang="en-US" sz="900">
                <a:solidFill>
                  <a:srgbClr val="41423D"/>
                </a:solidFill>
                <a:highlight>
                  <a:srgbClr val="FFFFFF"/>
                </a:highlight>
                <a:latin typeface="Arial"/>
                <a:ea typeface="Arial"/>
                <a:cs typeface="Arial"/>
                <a:sym typeface="Arial"/>
              </a:rPr>
              <a:t>Los operadores &amp;&amp; y || se llaman </a:t>
            </a:r>
            <a:r>
              <a:rPr lang="en-US" sz="900" b="1">
                <a:solidFill>
                  <a:srgbClr val="41423D"/>
                </a:solidFill>
                <a:highlight>
                  <a:srgbClr val="FFFFFF"/>
                </a:highlight>
                <a:latin typeface="Arial"/>
                <a:ea typeface="Arial"/>
                <a:cs typeface="Arial"/>
                <a:sym typeface="Arial"/>
              </a:rPr>
              <a:t>operadores en cortocircuito</a:t>
            </a:r>
            <a:r>
              <a:rPr lang="en-US" sz="900">
                <a:solidFill>
                  <a:srgbClr val="41423D"/>
                </a:solidFill>
                <a:highlight>
                  <a:srgbClr val="FFFFFF"/>
                </a:highlight>
                <a:latin typeface="Arial"/>
                <a:ea typeface="Arial"/>
                <a:cs typeface="Arial"/>
                <a:sym typeface="Arial"/>
              </a:rPr>
              <a:t> porque si no se cumple la condición de un término no se evalúa el resto de la operación. Por ejemplo: (a == b &amp;&amp; c != d &amp;&amp; h &gt;= k) tiene tres evaluaciones: la primera comprueba si la variable a es igual a b. Si no se cumple esta condición, el resultado de la expresión es falso y no se evalúan las otras dos condiciones posteriores.</a:t>
            </a:r>
            <a:endParaRPr sz="900">
              <a:solidFill>
                <a:srgbClr val="41423D"/>
              </a:solidFill>
              <a:highlight>
                <a:srgbClr val="FFFFFF"/>
              </a:highlight>
              <a:latin typeface="Arial"/>
              <a:ea typeface="Arial"/>
              <a:cs typeface="Arial"/>
              <a:sym typeface="Arial"/>
            </a:endParaRPr>
          </a:p>
          <a:p>
            <a:pPr marL="0" lvl="0" indent="0" algn="just" rtl="0">
              <a:lnSpc>
                <a:spcPct val="115000"/>
              </a:lnSpc>
              <a:spcBef>
                <a:spcPts val="1100"/>
              </a:spcBef>
              <a:spcAft>
                <a:spcPts val="0"/>
              </a:spcAft>
              <a:buClr>
                <a:schemeClr val="dk1"/>
              </a:buClr>
              <a:buSzPts val="1100"/>
              <a:buFont typeface="Arial"/>
              <a:buNone/>
            </a:pPr>
            <a:r>
              <a:rPr lang="en-US" sz="900">
                <a:solidFill>
                  <a:srgbClr val="41423D"/>
                </a:solidFill>
                <a:highlight>
                  <a:srgbClr val="FFFFFF"/>
                </a:highlight>
                <a:latin typeface="Arial"/>
                <a:ea typeface="Arial"/>
                <a:cs typeface="Arial"/>
                <a:sym typeface="Arial"/>
              </a:rPr>
              <a:t>En un caso como ( a &lt; b || c != d || h &lt;= k) se evalúa si a es menor que b. Si se cumple esta condición el resultado de la expresión es verdadero y no se evalúan las otras dos condiciones posteriores.</a:t>
            </a:r>
            <a:endParaRPr sz="900">
              <a:solidFill>
                <a:srgbClr val="41423D"/>
              </a:solidFill>
              <a:highlight>
                <a:srgbClr val="FFFFFF"/>
              </a:highlight>
              <a:latin typeface="Arial"/>
              <a:ea typeface="Arial"/>
              <a:cs typeface="Arial"/>
              <a:sym typeface="Arial"/>
            </a:endParaRPr>
          </a:p>
          <a:p>
            <a:pPr marL="0" lvl="0" indent="0" algn="l" rtl="0">
              <a:lnSpc>
                <a:spcPct val="100000"/>
              </a:lnSpc>
              <a:spcBef>
                <a:spcPts val="1100"/>
              </a:spcBef>
              <a:spcAft>
                <a:spcPts val="0"/>
              </a:spcAft>
              <a:buSzPts val="1400"/>
              <a:buNone/>
            </a:pPr>
            <a:endParaRPr/>
          </a:p>
        </p:txBody>
      </p:sp>
      <p:sp>
        <p:nvSpPr>
          <p:cNvPr id="778" name="Google Shape;778;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5" name="Google Shape;78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r>
              <a:rPr lang="en-US">
                <a:solidFill>
                  <a:srgbClr val="222222"/>
                </a:solidFill>
                <a:highlight>
                  <a:srgbClr val="FFFFFF"/>
                </a:highlight>
                <a:latin typeface="Verdana"/>
                <a:ea typeface="Verdana"/>
                <a:cs typeface="Verdana"/>
                <a:sym typeface="Verdana"/>
              </a:rPr>
              <a:t>Un programa puede construirse empleando varias </a:t>
            </a:r>
            <a:r>
              <a:rPr lang="en-US" i="1">
                <a:solidFill>
                  <a:srgbClr val="222222"/>
                </a:solidFill>
                <a:highlight>
                  <a:srgbClr val="FFFFFF"/>
                </a:highlight>
                <a:latin typeface="Verdana"/>
                <a:ea typeface="Verdana"/>
                <a:cs typeface="Verdana"/>
                <a:sym typeface="Verdana"/>
              </a:rPr>
              <a:t>clases</a:t>
            </a:r>
            <a:r>
              <a:rPr lang="en-US">
                <a:solidFill>
                  <a:srgbClr val="222222"/>
                </a:solidFill>
                <a:highlight>
                  <a:srgbClr val="FFFFFF"/>
                </a:highlight>
                <a:latin typeface="Verdana"/>
                <a:ea typeface="Verdana"/>
                <a:cs typeface="Verdana"/>
                <a:sym typeface="Verdana"/>
              </a:rPr>
              <a:t>. En el caso más simple se utilizará una única clase. Esta clase contiene el programa, rutina o método principal: </a:t>
            </a:r>
            <a:r>
              <a:rPr lang="en-US" sz="1150">
                <a:solidFill>
                  <a:srgbClr val="222222"/>
                </a:solidFill>
                <a:highlight>
                  <a:srgbClr val="F6F6F6"/>
                </a:highlight>
                <a:latin typeface="Courier New"/>
                <a:ea typeface="Courier New"/>
                <a:cs typeface="Courier New"/>
                <a:sym typeface="Courier New"/>
              </a:rPr>
              <a:t>main()</a:t>
            </a:r>
            <a:r>
              <a:rPr lang="en-US">
                <a:solidFill>
                  <a:srgbClr val="222222"/>
                </a:solidFill>
                <a:highlight>
                  <a:srgbClr val="FFFFFF"/>
                </a:highlight>
                <a:latin typeface="Verdana"/>
                <a:ea typeface="Verdana"/>
                <a:cs typeface="Verdana"/>
                <a:sym typeface="Verdana"/>
              </a:rPr>
              <a:t> y en éste se incluyen las sentencias del programa principal. Estas sentencias se separan entre sí por caracteres de punto y coma.</a:t>
            </a:r>
            <a:endParaRPr/>
          </a:p>
        </p:txBody>
      </p:sp>
      <p:sp>
        <p:nvSpPr>
          <p:cNvPr id="791" name="Google Shape;791;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¿Qué es un programa Java?. </a:t>
            </a:r>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Un programa Java es una colección de clases. </a:t>
            </a:r>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Algunas clases se escriben y algunas forman parte del lenguaje Java. </a:t>
            </a:r>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Un programa Java debe contener un método estático denominado main ( ).</a:t>
            </a:r>
            <a:endParaRPr/>
          </a:p>
          <a:p>
            <a:pPr marL="0" lvl="0" indent="0" algn="l" rtl="0">
              <a:lnSpc>
                <a:spcPct val="100000"/>
              </a:lnSpc>
              <a:spcBef>
                <a:spcPts val="0"/>
              </a:spcBef>
              <a:spcAft>
                <a:spcPts val="0"/>
              </a:spcAft>
              <a:buSzPts val="1400"/>
              <a:buNone/>
            </a:pPr>
            <a:r>
              <a:rPr lang="en-US" sz="1200">
                <a:solidFill>
                  <a:schemeClr val="dk1"/>
                </a:solidFill>
                <a:latin typeface="Calibri"/>
                <a:ea typeface="Calibri"/>
                <a:cs typeface="Calibri"/>
                <a:sym typeface="Calibri"/>
              </a:rPr>
              <a:t>El programa comienza especificando el nombre de esta clase al sistema Java al tiempo de ejecución que llama al método main ( ).</a:t>
            </a:r>
            <a:endParaRPr/>
          </a:p>
          <a:p>
            <a:pPr marL="0" lvl="0" indent="0" algn="l" rtl="0">
              <a:lnSpc>
                <a:spcPct val="100000"/>
              </a:lnSpc>
              <a:spcBef>
                <a:spcPts val="0"/>
              </a:spcBef>
              <a:spcAft>
                <a:spcPts val="0"/>
              </a:spcAft>
              <a:buSzPts val="1400"/>
              <a:buNone/>
            </a:pPr>
            <a:endParaRPr sz="120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799" name="Google Shape;799;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72b3f69c4d_1_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3" name="Google Shape;163;g72b3f69c4d_1_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just" rtl="0">
              <a:lnSpc>
                <a:spcPct val="100000"/>
              </a:lnSpc>
              <a:spcBef>
                <a:spcPts val="0"/>
              </a:spcBef>
              <a:spcAft>
                <a:spcPts val="0"/>
              </a:spcAft>
              <a:buSzPts val="1400"/>
              <a:buNone/>
            </a:pPr>
            <a:r>
              <a:rPr lang="en-US"/>
              <a:t>Paradigma</a:t>
            </a:r>
            <a:endParaRPr/>
          </a:p>
          <a:p>
            <a:pPr marL="0" lvl="0" indent="0" algn="just" rtl="0">
              <a:lnSpc>
                <a:spcPct val="100000"/>
              </a:lnSpc>
              <a:spcBef>
                <a:spcPts val="0"/>
              </a:spcBef>
              <a:spcAft>
                <a:spcPts val="0"/>
              </a:spcAft>
              <a:buSzPts val="1400"/>
              <a:buNone/>
            </a:pPr>
            <a:r>
              <a:rPr lang="en-US"/>
              <a:t>Forma de entender y representar la realidad</a:t>
            </a:r>
            <a:endParaRPr/>
          </a:p>
          <a:p>
            <a:pPr marL="0" lvl="0" indent="0" algn="just" rtl="0">
              <a:lnSpc>
                <a:spcPct val="100000"/>
              </a:lnSpc>
              <a:spcBef>
                <a:spcPts val="0"/>
              </a:spcBef>
              <a:spcAft>
                <a:spcPts val="0"/>
              </a:spcAft>
              <a:buSzPts val="1400"/>
              <a:buNone/>
            </a:pPr>
            <a:r>
              <a:rPr lang="en-US"/>
              <a:t>Conjunto de teorías, estándares y métodos que, juntos, representan un modo de organizar el pensamiento, es decir, el modo de ‘ver’ el mundo.</a:t>
            </a:r>
            <a:endParaRPr/>
          </a:p>
          <a:p>
            <a:pPr marL="0" marR="0" lvl="0" indent="0" algn="l" rtl="0">
              <a:lnSpc>
                <a:spcPct val="100000"/>
              </a:lnSpc>
              <a:spcBef>
                <a:spcPts val="0"/>
              </a:spcBef>
              <a:spcAft>
                <a:spcPts val="0"/>
              </a:spcAft>
              <a:buClr>
                <a:schemeClr val="dk1"/>
              </a:buClr>
              <a:buSzPts val="1200"/>
              <a:buFont typeface="Calibri"/>
              <a:buNone/>
            </a:pPr>
            <a:r>
              <a:rPr lang="en-US"/>
              <a:t>Un </a:t>
            </a:r>
            <a:r>
              <a:rPr lang="en-US" b="1"/>
              <a:t>paradigma de programación</a:t>
            </a:r>
            <a:r>
              <a:rPr lang="en-US"/>
              <a:t> indica un método de realizar cómputos y la manera en que se deben estructurar y organizar las tareas que debe llevar a cabo un programa</a:t>
            </a:r>
            <a:endParaRPr/>
          </a:p>
          <a:p>
            <a:pPr marL="0" lvl="0" indent="0" algn="l" rtl="0">
              <a:lnSpc>
                <a:spcPct val="100000"/>
              </a:lnSpc>
              <a:spcBef>
                <a:spcPts val="0"/>
              </a:spcBef>
              <a:spcAft>
                <a:spcPts val="0"/>
              </a:spcAft>
              <a:buSzPts val="1400"/>
              <a:buNone/>
            </a:pPr>
            <a:endParaRPr/>
          </a:p>
        </p:txBody>
      </p:sp>
      <p:sp>
        <p:nvSpPr>
          <p:cNvPr id="164" name="Google Shape;164;g72b3f69c4d_1_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3"/>
        <p:cNvGrpSpPr/>
        <p:nvPr/>
      </p:nvGrpSpPr>
      <p:grpSpPr>
        <a:xfrm>
          <a:off x="0" y="0"/>
          <a:ext cx="0" cy="0"/>
          <a:chOff x="0" y="0"/>
          <a:chExt cx="0" cy="0"/>
        </a:xfrm>
      </p:grpSpPr>
      <p:sp>
        <p:nvSpPr>
          <p:cNvPr id="804" name="Google Shape;804;g72b3f69c4d_1_11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5" name="Google Shape;805;g72b3f69c4d_1_11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Arial"/>
              <a:buNone/>
            </a:pPr>
            <a:endParaRPr/>
          </a:p>
          <a:p>
            <a:pPr marL="0" lvl="0" indent="0" algn="l" rtl="0">
              <a:lnSpc>
                <a:spcPct val="100000"/>
              </a:lnSpc>
              <a:spcBef>
                <a:spcPts val="0"/>
              </a:spcBef>
              <a:spcAft>
                <a:spcPts val="0"/>
              </a:spcAft>
              <a:buClr>
                <a:schemeClr val="dk1"/>
              </a:buClr>
              <a:buSzPts val="1400"/>
              <a:buFont typeface="Arial"/>
              <a:buNone/>
            </a:pPr>
            <a:r>
              <a:rPr lang="en-US"/>
              <a:t>Cada aplicación Java debe tener un método main que es donde comienza la ejecución de la misma. Es decir que, para ejecutar un programa el intérprete de Java comienza llamando al método main(). Este método se llama antes de la creación de un objeto y ha de declararse como static para que se pueda llamar sin tener que referirse a una instancia particular de la clase. Como además es llamado por código fuera de su clase también tiene que ser declarado como public, que es la forma de permitir que un miembro de una clase pueda ser utilizado por código que está fuera de la misma. La palabra reservada void indica que main no devuelve nada</a:t>
            </a:r>
            <a:endParaRPr/>
          </a:p>
          <a:p>
            <a:pPr marL="0" lvl="0" indent="0" algn="l" rtl="0">
              <a:lnSpc>
                <a:spcPct val="100000"/>
              </a:lnSpc>
              <a:spcBef>
                <a:spcPts val="0"/>
              </a:spcBef>
              <a:spcAft>
                <a:spcPts val="0"/>
              </a:spcAft>
              <a:buSzPts val="1400"/>
              <a:buNone/>
            </a:pPr>
            <a:endParaRPr/>
          </a:p>
        </p:txBody>
      </p:sp>
      <p:sp>
        <p:nvSpPr>
          <p:cNvPr id="806" name="Google Shape;806;g72b3f69c4d_1_11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90</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2" name="Google Shape;81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8" name="Google Shape;818;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https://www.abrirllave.com/java/comentarios.php</a:t>
            </a:r>
            <a:endParaRPr/>
          </a:p>
        </p:txBody>
      </p:sp>
      <p:sp>
        <p:nvSpPr>
          <p:cNvPr id="824" name="Google Shape;824;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7204c7ae9f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0" name="Google Shape;830;g7204c7ae9f_0_1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00" u="sng">
                <a:solidFill>
                  <a:schemeClr val="hlink"/>
                </a:solidFill>
                <a:latin typeface="Arial"/>
                <a:ea typeface="Arial"/>
                <a:cs typeface="Arial"/>
                <a:sym typeface="Arial"/>
                <a:hlinkClick r:id="rId3"/>
              </a:rPr>
              <a:t>https://www.abrirllave.com/java/comentarios.php</a:t>
            </a:r>
            <a:endParaRPr/>
          </a:p>
          <a:p>
            <a:pPr marL="0" lvl="0" indent="0" algn="l" rtl="0">
              <a:lnSpc>
                <a:spcPct val="100000"/>
              </a:lnSpc>
              <a:spcBef>
                <a:spcPts val="0"/>
              </a:spcBef>
              <a:spcAft>
                <a:spcPts val="0"/>
              </a:spcAft>
              <a:buClr>
                <a:schemeClr val="dk1"/>
              </a:buClr>
              <a:buSzPts val="1100"/>
              <a:buFont typeface="Arial"/>
              <a:buNone/>
            </a:pPr>
            <a:endParaRPr/>
          </a:p>
        </p:txBody>
      </p:sp>
      <p:sp>
        <p:nvSpPr>
          <p:cNvPr id="831" name="Google Shape;831;g7204c7ae9f_0_1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94</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7204c7ae9f_0_10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8" name="Google Shape;838;g7204c7ae9f_0_10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9" name="Google Shape;839;g7204c7ae9f_0_10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95</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7204c7ae9f_0_10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7204c7ae9f_0_10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Cuando ya se haga la primera sesión con clases, indicar cómo generar el javadoc con netbeans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100"/>
              <a:buFont typeface="Arial"/>
              <a:buNone/>
            </a:pPr>
            <a:r>
              <a:rPr lang="en-US" sz="1100" u="sng">
                <a:solidFill>
                  <a:schemeClr val="hlink"/>
                </a:solidFill>
                <a:latin typeface="Arial"/>
                <a:ea typeface="Arial"/>
                <a:cs typeface="Arial"/>
                <a:sym typeface="Arial"/>
                <a:hlinkClick r:id="rId3"/>
              </a:rPr>
              <a:t>https://es.wikipedia.org/wiki/Javadoc</a:t>
            </a:r>
            <a:endParaRPr/>
          </a:p>
        </p:txBody>
      </p:sp>
      <p:sp>
        <p:nvSpPr>
          <p:cNvPr id="847" name="Google Shape;847;g7204c7ae9f_0_10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96</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2"/>
        <p:cNvGrpSpPr/>
        <p:nvPr/>
      </p:nvGrpSpPr>
      <p:grpSpPr>
        <a:xfrm>
          <a:off x="0" y="0"/>
          <a:ext cx="0" cy="0"/>
          <a:chOff x="0" y="0"/>
          <a:chExt cx="0" cy="0"/>
        </a:xfrm>
      </p:grpSpPr>
      <p:sp>
        <p:nvSpPr>
          <p:cNvPr id="853" name="Google Shape;853;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54" name="Google Shape;854;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0" name="Google Shape;86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7204c7ae9f_0_11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g7204c7ae9f_0_11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5"/>
        <p:cNvGrpSpPr/>
        <p:nvPr/>
      </p:nvGrpSpPr>
      <p:grpSpPr>
        <a:xfrm>
          <a:off x="0" y="0"/>
          <a:ext cx="0" cy="0"/>
          <a:chOff x="0" y="0"/>
          <a:chExt cx="0" cy="0"/>
        </a:xfrm>
      </p:grpSpPr>
      <p:sp>
        <p:nvSpPr>
          <p:cNvPr id="16" name="Google Shape;16;p12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rgbClr val="002060"/>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2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SzPts val="2400"/>
              <a:buNone/>
              <a:defRPr sz="2400"/>
            </a:lvl1pPr>
            <a:lvl2pPr lvl="1" algn="ctr">
              <a:lnSpc>
                <a:spcPct val="90000"/>
              </a:lnSpc>
              <a:spcBef>
                <a:spcPts val="500"/>
              </a:spcBef>
              <a:spcAft>
                <a:spcPts val="0"/>
              </a:spcAft>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1" name="Google Shape;21;p126"/>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2" name="Google Shape;22;p126"/>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77"/>
        <p:cNvGrpSpPr/>
        <p:nvPr/>
      </p:nvGrpSpPr>
      <p:grpSpPr>
        <a:xfrm>
          <a:off x="0" y="0"/>
          <a:ext cx="0" cy="0"/>
          <a:chOff x="0" y="0"/>
          <a:chExt cx="0" cy="0"/>
        </a:xfrm>
      </p:grpSpPr>
      <p:sp>
        <p:nvSpPr>
          <p:cNvPr id="78" name="Google Shape;78;p135"/>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135"/>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SzPts val="3200"/>
              <a:buChar char="•"/>
              <a:defRPr sz="3200"/>
            </a:lvl1pPr>
            <a:lvl2pPr marL="914400" lvl="1" indent="-406400" algn="l">
              <a:lnSpc>
                <a:spcPct val="90000"/>
              </a:lnSpc>
              <a:spcBef>
                <a:spcPts val="500"/>
              </a:spcBef>
              <a:spcAft>
                <a:spcPts val="0"/>
              </a:spcAft>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80" name="Google Shape;80;p135"/>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1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84" name="Google Shape;84;p135"/>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85" name="Google Shape;85;p135"/>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86"/>
        <p:cNvGrpSpPr/>
        <p:nvPr/>
      </p:nvGrpSpPr>
      <p:grpSpPr>
        <a:xfrm>
          <a:off x="0" y="0"/>
          <a:ext cx="0" cy="0"/>
          <a:chOff x="0" y="0"/>
          <a:chExt cx="0" cy="0"/>
        </a:xfrm>
      </p:grpSpPr>
      <p:sp>
        <p:nvSpPr>
          <p:cNvPr id="87" name="Google Shape;87;p136"/>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136"/>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rgbClr val="002060"/>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rgbClr val="002060"/>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9" name="Google Shape;89;p136"/>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1600"/>
              <a:buNone/>
              <a:defRPr sz="1600"/>
            </a:lvl1pPr>
            <a:lvl2pPr marL="914400" lvl="1" indent="-228600" algn="l">
              <a:lnSpc>
                <a:spcPct val="90000"/>
              </a:lnSpc>
              <a:spcBef>
                <a:spcPts val="500"/>
              </a:spcBef>
              <a:spcAft>
                <a:spcPts val="0"/>
              </a:spcAft>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90" name="Google Shape;90;p1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136"/>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94" name="Google Shape;94;p136"/>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95"/>
        <p:cNvGrpSpPr/>
        <p:nvPr/>
      </p:nvGrpSpPr>
      <p:grpSpPr>
        <a:xfrm>
          <a:off x="0" y="0"/>
          <a:ext cx="0" cy="0"/>
          <a:chOff x="0" y="0"/>
          <a:chExt cx="0" cy="0"/>
        </a:xfrm>
      </p:grpSpPr>
      <p:sp>
        <p:nvSpPr>
          <p:cNvPr id="96" name="Google Shape;96;p1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137"/>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8" name="Google Shape;98;p1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1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1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1" name="Google Shape;101;p137"/>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02" name="Google Shape;102;p137"/>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03"/>
        <p:cNvGrpSpPr/>
        <p:nvPr/>
      </p:nvGrpSpPr>
      <p:grpSpPr>
        <a:xfrm>
          <a:off x="0" y="0"/>
          <a:ext cx="0" cy="0"/>
          <a:chOff x="0" y="0"/>
          <a:chExt cx="0" cy="0"/>
        </a:xfrm>
      </p:grpSpPr>
      <p:sp>
        <p:nvSpPr>
          <p:cNvPr id="104" name="Google Shape;104;p138"/>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5" name="Google Shape;105;p138"/>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1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1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1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09" name="Google Shape;109;p138"/>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110" name="Google Shape;110;p138"/>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23"/>
        <p:cNvGrpSpPr/>
        <p:nvPr/>
      </p:nvGrpSpPr>
      <p:grpSpPr>
        <a:xfrm>
          <a:off x="0" y="0"/>
          <a:ext cx="0" cy="0"/>
          <a:chOff x="0" y="0"/>
          <a:chExt cx="0" cy="0"/>
        </a:xfrm>
      </p:grpSpPr>
      <p:sp>
        <p:nvSpPr>
          <p:cNvPr id="24" name="Google Shape;24;p128"/>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2060"/>
              </a:buClr>
              <a:buSzPts val="6000"/>
              <a:buFont typeface="Calibri"/>
              <a:buNone/>
              <a:defRPr sz="6000"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28"/>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SzPts val="2400"/>
              <a:buNone/>
              <a:defRPr sz="2400">
                <a:solidFill>
                  <a:srgbClr val="888888"/>
                </a:solidFill>
              </a:defRPr>
            </a:lvl1pPr>
            <a:lvl2pPr marL="914400" lvl="1" indent="-228600" algn="l">
              <a:lnSpc>
                <a:spcPct val="90000"/>
              </a:lnSpc>
              <a:spcBef>
                <a:spcPts val="500"/>
              </a:spcBef>
              <a:spcAft>
                <a:spcPts val="0"/>
              </a:spcAft>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6" name="Google Shape;26;p12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128"/>
          <p:cNvSpPr/>
          <p:nvPr/>
        </p:nvSpPr>
        <p:spPr>
          <a:xfrm>
            <a:off x="361408" y="0"/>
            <a:ext cx="2808514"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8" name="Google Shape;28;p128"/>
          <p:cNvSpPr/>
          <p:nvPr/>
        </p:nvSpPr>
        <p:spPr>
          <a:xfrm>
            <a:off x="0" y="0"/>
            <a:ext cx="2808514"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29"/>
        <p:cNvGrpSpPr/>
        <p:nvPr/>
      </p:nvGrpSpPr>
      <p:grpSpPr>
        <a:xfrm>
          <a:off x="0" y="0"/>
          <a:ext cx="0" cy="0"/>
          <a:chOff x="0" y="0"/>
          <a:chExt cx="0" cy="0"/>
        </a:xfrm>
      </p:grpSpPr>
      <p:sp>
        <p:nvSpPr>
          <p:cNvPr id="30" name="Google Shape;30;p1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4400"/>
              <a:buFont typeface="Calibri"/>
              <a:buNone/>
              <a:defRPr b="1">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Font typeface="Arial"/>
              <a:buChar char="•"/>
              <a:defRPr/>
            </a:lvl1pPr>
            <a:lvl2pPr marL="914400" lvl="1" indent="-381000" algn="l">
              <a:lnSpc>
                <a:spcPct val="90000"/>
              </a:lnSpc>
              <a:spcBef>
                <a:spcPts val="500"/>
              </a:spcBef>
              <a:spcAft>
                <a:spcPts val="0"/>
              </a:spcAft>
              <a:buClr>
                <a:srgbClr val="1E4E79"/>
              </a:buClr>
              <a:buSzPts val="24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12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2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35" name="Google Shape;35;p127"/>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6" name="Google Shape;36;p127"/>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Dos objetos" type="twoObj">
  <p:cSld name="TWO_OBJECTS">
    <p:spTree>
      <p:nvGrpSpPr>
        <p:cNvPr id="1" name="Shape 37"/>
        <p:cNvGrpSpPr/>
        <p:nvPr/>
      </p:nvGrpSpPr>
      <p:grpSpPr>
        <a:xfrm>
          <a:off x="0" y="0"/>
          <a:ext cx="0" cy="0"/>
          <a:chOff x="0" y="0"/>
          <a:chExt cx="0" cy="0"/>
        </a:xfrm>
      </p:grpSpPr>
      <p:sp>
        <p:nvSpPr>
          <p:cNvPr id="38" name="Google Shape;38;p13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4400"/>
              <a:buFont typeface="Calibri"/>
              <a:buNone/>
              <a:defRPr>
                <a:solidFill>
                  <a:srgbClr val="002060"/>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13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lvl1pPr>
            <a:lvl2pPr marL="914400" lvl="1" indent="-381000" algn="l">
              <a:lnSpc>
                <a:spcPct val="90000"/>
              </a:lnSpc>
              <a:spcBef>
                <a:spcPts val="500"/>
              </a:spcBef>
              <a:spcAft>
                <a:spcPts val="0"/>
              </a:spcAft>
              <a:buClr>
                <a:srgbClr val="002060"/>
              </a:buClr>
              <a:buSzPts val="24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13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002060"/>
              </a:buClr>
              <a:buSzPts val="2800"/>
              <a:buChar char="•"/>
              <a:defRPr/>
            </a:lvl1pPr>
            <a:lvl2pPr marL="914400" lvl="1" indent="-381000" algn="l">
              <a:lnSpc>
                <a:spcPct val="90000"/>
              </a:lnSpc>
              <a:spcBef>
                <a:spcPts val="500"/>
              </a:spcBef>
              <a:spcAft>
                <a:spcPts val="0"/>
              </a:spcAft>
              <a:buClr>
                <a:srgbClr val="002060"/>
              </a:buClr>
              <a:buSzPts val="24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1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44" name="Google Shape;44;p133"/>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5" name="Google Shape;45;p133"/>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46"/>
        <p:cNvGrpSpPr/>
        <p:nvPr/>
      </p:nvGrpSpPr>
      <p:grpSpPr>
        <a:xfrm>
          <a:off x="0" y="0"/>
          <a:ext cx="0" cy="0"/>
          <a:chOff x="0" y="0"/>
          <a:chExt cx="0" cy="0"/>
        </a:xfrm>
      </p:grpSpPr>
      <p:sp>
        <p:nvSpPr>
          <p:cNvPr id="47" name="Google Shape;47;p13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13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50" name="Google Shape;50;p130"/>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51" name="Google Shape;51;p130"/>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Text, and Content" type="txAndObj">
  <p:cSld name="TEXT_AND_OBJECT">
    <p:spTree>
      <p:nvGrpSpPr>
        <p:cNvPr id="1" name="Shape 52"/>
        <p:cNvGrpSpPr/>
        <p:nvPr/>
      </p:nvGrpSpPr>
      <p:grpSpPr>
        <a:xfrm>
          <a:off x="0" y="0"/>
          <a:ext cx="0" cy="0"/>
          <a:chOff x="0" y="0"/>
          <a:chExt cx="0" cy="0"/>
        </a:xfrm>
      </p:grpSpPr>
      <p:sp>
        <p:nvSpPr>
          <p:cNvPr id="53" name="Google Shape;53;p129"/>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129"/>
          <p:cNvSpPr txBox="1">
            <a:spLocks noGrp="1"/>
          </p:cNvSpPr>
          <p:nvPr>
            <p:ph type="body" idx="1"/>
          </p:nvPr>
        </p:nvSpPr>
        <p:spPr>
          <a:xfrm>
            <a:off x="609600" y="1600201"/>
            <a:ext cx="5384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129"/>
          <p:cNvSpPr txBox="1">
            <a:spLocks noGrp="1"/>
          </p:cNvSpPr>
          <p:nvPr>
            <p:ph type="body" idx="2"/>
          </p:nvPr>
        </p:nvSpPr>
        <p:spPr>
          <a:xfrm>
            <a:off x="6197600" y="1600201"/>
            <a:ext cx="5384800" cy="452596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6"/>
        <p:cNvGrpSpPr/>
        <p:nvPr/>
      </p:nvGrpSpPr>
      <p:grpSpPr>
        <a:xfrm>
          <a:off x="0" y="0"/>
          <a:ext cx="0" cy="0"/>
          <a:chOff x="0" y="0"/>
          <a:chExt cx="0" cy="0"/>
        </a:xfrm>
      </p:grpSpPr>
      <p:sp>
        <p:nvSpPr>
          <p:cNvPr id="57" name="Google Shape;57;p1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13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13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3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61" name="Google Shape;61;p131"/>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62" name="Google Shape;62;p131"/>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63"/>
        <p:cNvGrpSpPr/>
        <p:nvPr/>
      </p:nvGrpSpPr>
      <p:grpSpPr>
        <a:xfrm>
          <a:off x="0" y="0"/>
          <a:ext cx="0" cy="0"/>
          <a:chOff x="0" y="0"/>
          <a:chExt cx="0" cy="0"/>
        </a:xfrm>
      </p:grpSpPr>
      <p:sp>
        <p:nvSpPr>
          <p:cNvPr id="64" name="Google Shape;64;p13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132"/>
          <p:cNvSpPr>
            <a:spLocks noGrp="1"/>
          </p:cNvSpPr>
          <p:nvPr>
            <p:ph type="tbl" idx="2"/>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66"/>
        <p:cNvGrpSpPr/>
        <p:nvPr/>
      </p:nvGrpSpPr>
      <p:grpSpPr>
        <a:xfrm>
          <a:off x="0" y="0"/>
          <a:ext cx="0" cy="0"/>
          <a:chOff x="0" y="0"/>
          <a:chExt cx="0" cy="0"/>
        </a:xfrm>
      </p:grpSpPr>
      <p:sp>
        <p:nvSpPr>
          <p:cNvPr id="67" name="Google Shape;67;p13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00206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13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9" name="Google Shape;69;p13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0" name="Google Shape;70;p13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SzPts val="2400"/>
              <a:buNone/>
              <a:defRPr sz="2400" b="1"/>
            </a:lvl1pPr>
            <a:lvl2pPr marL="914400" lvl="1" indent="-228600" algn="l">
              <a:lnSpc>
                <a:spcPct val="90000"/>
              </a:lnSpc>
              <a:spcBef>
                <a:spcPts val="500"/>
              </a:spcBef>
              <a:spcAft>
                <a:spcPts val="0"/>
              </a:spcAft>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71" name="Google Shape;71;p13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SzPts val="1800"/>
              <a:buChar char="•"/>
              <a:defRPr/>
            </a:lvl1pPr>
            <a:lvl2pPr marL="914400" lvl="1" indent="-342900" algn="l">
              <a:lnSpc>
                <a:spcPct val="90000"/>
              </a:lnSpc>
              <a:spcBef>
                <a:spcPts val="500"/>
              </a:spcBef>
              <a:spcAft>
                <a:spcPts val="0"/>
              </a:spcAft>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 name="Google Shape;72;p1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1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75" name="Google Shape;75;p134"/>
          <p:cNvSpPr/>
          <p:nvPr/>
        </p:nvSpPr>
        <p:spPr>
          <a:xfrm>
            <a:off x="116114" y="-4355"/>
            <a:ext cx="188686" cy="6858000"/>
          </a:xfrm>
          <a:prstGeom prst="rect">
            <a:avLst/>
          </a:prstGeom>
          <a:solidFill>
            <a:srgbClr val="002060"/>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76" name="Google Shape;76;p134"/>
          <p:cNvSpPr/>
          <p:nvPr/>
        </p:nvSpPr>
        <p:spPr>
          <a:xfrm>
            <a:off x="428168" y="1454"/>
            <a:ext cx="188686" cy="6858000"/>
          </a:xfrm>
          <a:prstGeom prst="rect">
            <a:avLst/>
          </a:prstGeom>
          <a:solidFill>
            <a:srgbClr val="DDEAF6"/>
          </a:solidFill>
          <a:ln w="12700" cap="flat" cmpd="sng">
            <a:solidFill>
              <a:srgbClr val="DDEAF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rgbClr val="002060"/>
              </a:buClr>
              <a:buSzPts val="4400"/>
              <a:buFont typeface="Calibri"/>
              <a:buNone/>
              <a:defRPr sz="4400" b="1" i="0" u="none" strike="noStrike" cap="none">
                <a:solidFill>
                  <a:srgbClr val="00206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rgbClr val="002060"/>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rgbClr val="002060"/>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1.xml"/><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26.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8.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30.xml"/><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jp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5.png"/><Relationship Id="rId11" Type="http://schemas.openxmlformats.org/officeDocument/2006/relationships/image" Target="../media/image20.jp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www.youtube.com/watch?v=pTB0EiLXUC8"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1524000" y="3018895"/>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2060"/>
              </a:buClr>
              <a:buSzPts val="6000"/>
              <a:buFont typeface="Calibri"/>
              <a:buNone/>
            </a:pPr>
            <a:r>
              <a:rPr lang="en-US"/>
              <a:t>PROGRAMACIÓN ORIENTADA A OBJETOS</a:t>
            </a:r>
            <a:endParaRPr/>
          </a:p>
        </p:txBody>
      </p:sp>
      <p:sp>
        <p:nvSpPr>
          <p:cNvPr id="117" name="Google Shape;117;p1"/>
          <p:cNvSpPr txBox="1">
            <a:spLocks noGrp="1"/>
          </p:cNvSpPr>
          <p:nvPr>
            <p:ph type="subTitle" idx="1"/>
          </p:nvPr>
        </p:nvSpPr>
        <p:spPr>
          <a:xfrm>
            <a:off x="1524000" y="5498570"/>
            <a:ext cx="9144000" cy="110543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000"/>
              <a:buNone/>
            </a:pPr>
            <a:r>
              <a:rPr lang="en-US" sz="2000"/>
              <a:t>2020-2021</a:t>
            </a:r>
            <a:endParaRPr/>
          </a:p>
        </p:txBody>
      </p:sp>
      <p:pic>
        <p:nvPicPr>
          <p:cNvPr id="118" name="Google Shape;118;p1" descr="Resultado de imagen para oop"/>
          <p:cNvPicPr preferRelativeResize="0"/>
          <p:nvPr/>
        </p:nvPicPr>
        <p:blipFill rotWithShape="1">
          <a:blip r:embed="rId3">
            <a:alphaModFix/>
          </a:blip>
          <a:srcRect/>
          <a:stretch/>
        </p:blipFill>
        <p:spPr>
          <a:xfrm>
            <a:off x="3238500" y="338665"/>
            <a:ext cx="5715000" cy="304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72b3f69c4d_1_3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El paradigma Orientado a Objetos</a:t>
            </a:r>
            <a:endParaRPr/>
          </a:p>
        </p:txBody>
      </p:sp>
      <p:sp>
        <p:nvSpPr>
          <p:cNvPr id="174" name="Google Shape;174;g72b3f69c4d_1_31"/>
          <p:cNvSpPr txBox="1">
            <a:spLocks noGrp="1"/>
          </p:cNvSpPr>
          <p:nvPr>
            <p:ph type="body" idx="1"/>
          </p:nvPr>
        </p:nvSpPr>
        <p:spPr>
          <a:xfrm>
            <a:off x="838200" y="1690689"/>
            <a:ext cx="10515600" cy="4486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Ejemplo: Imaginen que están haciendo un sistema de navegación para los carros (como google maps), </a:t>
            </a:r>
            <a:r>
              <a:rPr lang="en-US" b="1"/>
              <a:t>¿que objetos identifica en el problema?</a:t>
            </a:r>
            <a:endParaRPr b="1"/>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874"/>
        <p:cNvGrpSpPr/>
        <p:nvPr/>
      </p:nvGrpSpPr>
      <p:grpSpPr>
        <a:xfrm>
          <a:off x="0" y="0"/>
          <a:ext cx="0" cy="0"/>
          <a:chOff x="0" y="0"/>
          <a:chExt cx="0" cy="0"/>
        </a:xfrm>
      </p:grpSpPr>
      <p:sp>
        <p:nvSpPr>
          <p:cNvPr id="875" name="Google Shape;875;g7204c7ae9f_0_115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Calibri"/>
              <a:buNone/>
            </a:pPr>
            <a:r>
              <a:rPr lang="en-US"/>
              <a:t>Ejemplo</a:t>
            </a:r>
            <a:endParaRPr/>
          </a:p>
        </p:txBody>
      </p:sp>
      <p:sp>
        <p:nvSpPr>
          <p:cNvPr id="876" name="Google Shape;876;g7204c7ae9f_0_1159"/>
          <p:cNvSpPr txBox="1">
            <a:spLocks noGrp="1"/>
          </p:cNvSpPr>
          <p:nvPr>
            <p:ph type="body" idx="1"/>
          </p:nvPr>
        </p:nvSpPr>
        <p:spPr>
          <a:xfrm>
            <a:off x="1143000" y="1295400"/>
            <a:ext cx="8229600" cy="5181600"/>
          </a:xfrm>
          <a:prstGeom prst="rect">
            <a:avLst/>
          </a:prstGeom>
          <a:noFill/>
          <a:ln>
            <a:noFill/>
          </a:ln>
        </p:spPr>
        <p:txBody>
          <a:bodyPr spcFirstLastPara="1" wrap="square" lIns="91425" tIns="45700" rIns="91425" bIns="45700" anchor="t" anchorCtr="0">
            <a:noAutofit/>
          </a:bodyPr>
          <a:lstStyle/>
          <a:p>
            <a:pPr marL="228600" lvl="0" indent="-228600" algn="l" rtl="0">
              <a:lnSpc>
                <a:spcPct val="80000"/>
              </a:lnSpc>
              <a:spcBef>
                <a:spcPts val="1000"/>
              </a:spcBef>
              <a:spcAft>
                <a:spcPts val="0"/>
              </a:spcAft>
              <a:buSzPts val="1200"/>
              <a:buFont typeface="Calibri"/>
              <a:buNone/>
            </a:pPr>
            <a:r>
              <a:rPr lang="en-US" sz="1800">
                <a:solidFill>
                  <a:schemeClr val="accent2"/>
                </a:solidFill>
              </a:rPr>
              <a:t>public class</a:t>
            </a:r>
            <a:r>
              <a:rPr lang="en-US" sz="1800"/>
              <a:t> Roses</a:t>
            </a:r>
            <a:endParaRPr sz="1800"/>
          </a:p>
          <a:p>
            <a:pPr marL="228600" lvl="0" indent="-228600" algn="l" rtl="0">
              <a:lnSpc>
                <a:spcPct val="80000"/>
              </a:lnSpc>
              <a:spcBef>
                <a:spcPts val="1000"/>
              </a:spcBef>
              <a:spcAft>
                <a:spcPts val="0"/>
              </a:spcAft>
              <a:buSzPts val="1200"/>
              <a:buFont typeface="Calibri"/>
              <a:buNone/>
            </a:pPr>
            <a:r>
              <a:rPr lang="en-US" sz="1800"/>
              <a:t>{</a:t>
            </a:r>
            <a:endParaRPr sz="1800"/>
          </a:p>
          <a:p>
            <a:pPr marL="228600" lvl="0" indent="-228600" algn="l" rtl="0">
              <a:lnSpc>
                <a:spcPct val="80000"/>
              </a:lnSpc>
              <a:spcBef>
                <a:spcPts val="1000"/>
              </a:spcBef>
              <a:spcAft>
                <a:spcPts val="0"/>
              </a:spcAft>
              <a:buSzPts val="1200"/>
              <a:buFont typeface="Calibri"/>
              <a:buNone/>
            </a:pPr>
            <a:r>
              <a:rPr lang="en-US" sz="1800"/>
              <a:t>   </a:t>
            </a:r>
            <a:r>
              <a:rPr lang="en-US" sz="1800">
                <a:solidFill>
                  <a:schemeClr val="folHlink"/>
                </a:solidFill>
              </a:rPr>
              <a:t>//-----------------------------------------------------------------</a:t>
            </a:r>
            <a:endParaRPr sz="1800"/>
          </a:p>
          <a:p>
            <a:pPr marL="228600" lvl="0" indent="-228600" algn="l" rtl="0">
              <a:lnSpc>
                <a:spcPct val="80000"/>
              </a:lnSpc>
              <a:spcBef>
                <a:spcPts val="1000"/>
              </a:spcBef>
              <a:spcAft>
                <a:spcPts val="0"/>
              </a:spcAft>
              <a:buSzPts val="1200"/>
              <a:buFont typeface="Calibri"/>
              <a:buNone/>
            </a:pPr>
            <a:r>
              <a:rPr lang="en-US" sz="1800">
                <a:solidFill>
                  <a:schemeClr val="folHlink"/>
                </a:solidFill>
              </a:rPr>
              <a:t>   //  Prints a poem (of sorts) on multiple lines.</a:t>
            </a:r>
            <a:endParaRPr sz="1800"/>
          </a:p>
          <a:p>
            <a:pPr marL="228600" lvl="0" indent="-228600" algn="l" rtl="0">
              <a:lnSpc>
                <a:spcPct val="80000"/>
              </a:lnSpc>
              <a:spcBef>
                <a:spcPts val="1000"/>
              </a:spcBef>
              <a:spcAft>
                <a:spcPts val="0"/>
              </a:spcAft>
              <a:buSzPts val="1200"/>
              <a:buFont typeface="Calibri"/>
              <a:buNone/>
            </a:pPr>
            <a:r>
              <a:rPr lang="en-US" sz="1800">
                <a:solidFill>
                  <a:schemeClr val="folHlink"/>
                </a:solidFill>
              </a:rPr>
              <a:t>   //-----------------------------------------------------------------</a:t>
            </a:r>
            <a:endParaRPr sz="1800"/>
          </a:p>
          <a:p>
            <a:pPr marL="228600" lvl="0" indent="-228600" algn="l" rtl="0">
              <a:lnSpc>
                <a:spcPct val="80000"/>
              </a:lnSpc>
              <a:spcBef>
                <a:spcPts val="1000"/>
              </a:spcBef>
              <a:spcAft>
                <a:spcPts val="0"/>
              </a:spcAft>
              <a:buSzPts val="1200"/>
              <a:buFont typeface="Calibri"/>
              <a:buNone/>
            </a:pPr>
            <a:r>
              <a:rPr lang="en-US" sz="1800"/>
              <a:t>   </a:t>
            </a:r>
            <a:r>
              <a:rPr lang="en-US" sz="1800">
                <a:solidFill>
                  <a:schemeClr val="accent2"/>
                </a:solidFill>
              </a:rPr>
              <a:t>public static void main</a:t>
            </a:r>
            <a:r>
              <a:rPr lang="en-US" sz="1800"/>
              <a:t> (</a:t>
            </a:r>
            <a:r>
              <a:rPr lang="en-US" sz="1800">
                <a:solidFill>
                  <a:schemeClr val="hlink"/>
                </a:solidFill>
              </a:rPr>
              <a:t>String</a:t>
            </a:r>
            <a:r>
              <a:rPr lang="en-US" sz="1800"/>
              <a:t>[] args)</a:t>
            </a:r>
            <a:endParaRPr sz="1800"/>
          </a:p>
          <a:p>
            <a:pPr marL="228600" lvl="0" indent="-228600" algn="l" rtl="0">
              <a:lnSpc>
                <a:spcPct val="80000"/>
              </a:lnSpc>
              <a:spcBef>
                <a:spcPts val="1000"/>
              </a:spcBef>
              <a:spcAft>
                <a:spcPts val="0"/>
              </a:spcAft>
              <a:buSzPts val="1200"/>
              <a:buFont typeface="Calibri"/>
              <a:buNone/>
            </a:pPr>
            <a:r>
              <a:rPr lang="en-US" sz="1800"/>
              <a:t>   {</a:t>
            </a:r>
            <a:endParaRPr sz="1800"/>
          </a:p>
          <a:p>
            <a:pPr marL="228600" lvl="0" indent="-228600" algn="l" rtl="0">
              <a:lnSpc>
                <a:spcPct val="80000"/>
              </a:lnSpc>
              <a:spcBef>
                <a:spcPts val="1000"/>
              </a:spcBef>
              <a:spcAft>
                <a:spcPts val="0"/>
              </a:spcAft>
              <a:buSzPts val="1200"/>
              <a:buFont typeface="Calibri"/>
              <a:buNone/>
            </a:pPr>
            <a:r>
              <a:rPr lang="en-US" sz="1800"/>
              <a:t>      </a:t>
            </a:r>
            <a:r>
              <a:rPr lang="en-US" sz="1800">
                <a:solidFill>
                  <a:schemeClr val="hlink"/>
                </a:solidFill>
              </a:rPr>
              <a:t>System</a:t>
            </a:r>
            <a:r>
              <a:rPr lang="en-US" sz="1800"/>
              <a:t>.out.println </a:t>
            </a:r>
            <a:r>
              <a:rPr lang="en-US" sz="1800">
                <a:solidFill>
                  <a:srgbClr val="CC3300"/>
                </a:solidFill>
              </a:rPr>
              <a:t>("Roses are red,\n\tViolets are blue,\n" </a:t>
            </a:r>
            <a:r>
              <a:rPr lang="en-US" sz="1800"/>
              <a:t>+</a:t>
            </a:r>
            <a:endParaRPr sz="1800"/>
          </a:p>
          <a:p>
            <a:pPr marL="228600" lvl="0" indent="-228600" algn="l" rtl="0">
              <a:lnSpc>
                <a:spcPct val="80000"/>
              </a:lnSpc>
              <a:spcBef>
                <a:spcPts val="1000"/>
              </a:spcBef>
              <a:spcAft>
                <a:spcPts val="0"/>
              </a:spcAft>
              <a:buSzPts val="1200"/>
              <a:buFont typeface="Calibri"/>
              <a:buNone/>
            </a:pPr>
            <a:r>
              <a:rPr lang="en-US" sz="1800">
                <a:solidFill>
                  <a:srgbClr val="CC3300"/>
                </a:solidFill>
              </a:rPr>
              <a:t>         "Sugar is sweet,\n\tBut I have \"commitment issues\",\n\t" </a:t>
            </a:r>
            <a:r>
              <a:rPr lang="en-US" sz="1800"/>
              <a:t>+</a:t>
            </a:r>
            <a:endParaRPr sz="1800"/>
          </a:p>
          <a:p>
            <a:pPr marL="228600" lvl="0" indent="-228600" algn="l" rtl="0">
              <a:lnSpc>
                <a:spcPct val="80000"/>
              </a:lnSpc>
              <a:spcBef>
                <a:spcPts val="1000"/>
              </a:spcBef>
              <a:spcAft>
                <a:spcPts val="0"/>
              </a:spcAft>
              <a:buSzPts val="1200"/>
              <a:buFont typeface="Calibri"/>
              <a:buNone/>
            </a:pPr>
            <a:r>
              <a:rPr lang="en-US" sz="1800">
                <a:solidFill>
                  <a:srgbClr val="CC3300"/>
                </a:solidFill>
              </a:rPr>
              <a:t>         "So I'd rather just be friends\n\tAt this point in our " </a:t>
            </a:r>
            <a:r>
              <a:rPr lang="en-US" sz="1800"/>
              <a:t>+</a:t>
            </a:r>
            <a:endParaRPr sz="1800"/>
          </a:p>
          <a:p>
            <a:pPr marL="228600" lvl="0" indent="-228600" algn="l" rtl="0">
              <a:lnSpc>
                <a:spcPct val="80000"/>
              </a:lnSpc>
              <a:spcBef>
                <a:spcPts val="1000"/>
              </a:spcBef>
              <a:spcAft>
                <a:spcPts val="0"/>
              </a:spcAft>
              <a:buSzPts val="1200"/>
              <a:buFont typeface="Calibri"/>
              <a:buNone/>
            </a:pPr>
            <a:r>
              <a:rPr lang="en-US" sz="1800">
                <a:solidFill>
                  <a:srgbClr val="CC3300"/>
                </a:solidFill>
              </a:rPr>
              <a:t>         "relationship."</a:t>
            </a:r>
            <a:r>
              <a:rPr lang="en-US" sz="1800"/>
              <a:t>);</a:t>
            </a:r>
            <a:endParaRPr sz="1800"/>
          </a:p>
          <a:p>
            <a:pPr marL="228600" lvl="0" indent="-228600" algn="l" rtl="0">
              <a:lnSpc>
                <a:spcPct val="80000"/>
              </a:lnSpc>
              <a:spcBef>
                <a:spcPts val="1000"/>
              </a:spcBef>
              <a:spcAft>
                <a:spcPts val="0"/>
              </a:spcAft>
              <a:buSzPts val="1200"/>
              <a:buFont typeface="Calibri"/>
              <a:buNone/>
            </a:pPr>
            <a:r>
              <a:rPr lang="en-US" sz="1800"/>
              <a:t>   }</a:t>
            </a:r>
            <a:endParaRPr sz="1800"/>
          </a:p>
          <a:p>
            <a:pPr marL="228600" lvl="0" indent="-228600" algn="l" rtl="0">
              <a:lnSpc>
                <a:spcPct val="80000"/>
              </a:lnSpc>
              <a:spcBef>
                <a:spcPts val="1000"/>
              </a:spcBef>
              <a:spcAft>
                <a:spcPts val="0"/>
              </a:spcAft>
              <a:buSzPts val="1200"/>
              <a:buFont typeface="Calibri"/>
              <a:buNone/>
            </a:pPr>
            <a:r>
              <a:rPr lang="en-US" sz="1800"/>
              <a:t>}</a:t>
            </a:r>
            <a:endParaRPr sz="1800"/>
          </a:p>
        </p:txBody>
      </p:sp>
      <p:pic>
        <p:nvPicPr>
          <p:cNvPr id="877" name="Google Shape;877;g7204c7ae9f_0_1159"/>
          <p:cNvPicPr preferRelativeResize="0"/>
          <p:nvPr/>
        </p:nvPicPr>
        <p:blipFill rotWithShape="1">
          <a:blip r:embed="rId3">
            <a:alphaModFix/>
          </a:blip>
          <a:srcRect/>
          <a:stretch/>
        </p:blipFill>
        <p:spPr>
          <a:xfrm>
            <a:off x="7301675" y="4618100"/>
            <a:ext cx="4890325" cy="15683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57"/>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Variables y Asignación</a:t>
            </a:r>
            <a:endParaRPr/>
          </a:p>
        </p:txBody>
      </p:sp>
      <p:sp>
        <p:nvSpPr>
          <p:cNvPr id="883" name="Google Shape;883;p57"/>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5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Variables y Asignación</a:t>
            </a:r>
            <a:endParaRPr/>
          </a:p>
        </p:txBody>
      </p:sp>
      <p:sp>
        <p:nvSpPr>
          <p:cNvPr id="890" name="Google Shape;890;p5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sz="2800">
                <a:solidFill>
                  <a:schemeClr val="accent2"/>
                </a:solidFill>
              </a:rPr>
              <a:t>Una variable es un nombre para un espacio en memoria que almacenar</a:t>
            </a:r>
            <a:r>
              <a:rPr lang="en-US">
                <a:solidFill>
                  <a:schemeClr val="accent2"/>
                </a:solidFill>
              </a:rPr>
              <a:t>á</a:t>
            </a:r>
            <a:r>
              <a:rPr lang="en-US" sz="2800">
                <a:solidFill>
                  <a:schemeClr val="accent2"/>
                </a:solidFill>
              </a:rPr>
              <a:t> un valor de un determinado tipo.</a:t>
            </a:r>
            <a:endParaRPr/>
          </a:p>
          <a:p>
            <a:pPr marL="228600" lvl="0" indent="-228600" algn="just" rtl="0">
              <a:lnSpc>
                <a:spcPct val="90000"/>
              </a:lnSpc>
              <a:spcBef>
                <a:spcPts val="1000"/>
              </a:spcBef>
              <a:spcAft>
                <a:spcPts val="0"/>
              </a:spcAft>
              <a:buSzPts val="2800"/>
              <a:buChar char="•"/>
            </a:pPr>
            <a:r>
              <a:rPr lang="en-US" sz="2800"/>
              <a:t>Consiste de un tipo seguido de una lista de variables.</a:t>
            </a:r>
            <a:endParaRPr/>
          </a:p>
          <a:p>
            <a:pPr marL="228600" lvl="0" indent="-228600" algn="just" rtl="0">
              <a:lnSpc>
                <a:spcPct val="90000"/>
              </a:lnSpc>
              <a:spcBef>
                <a:spcPts val="1000"/>
              </a:spcBef>
              <a:spcAft>
                <a:spcPts val="0"/>
              </a:spcAft>
              <a:buSzPts val="2800"/>
              <a:buChar char="•"/>
            </a:pPr>
            <a:r>
              <a:rPr lang="en-US" sz="2800"/>
              <a:t>Cada variable puede ser inicializada en la declaración.</a:t>
            </a:r>
            <a:endParaRPr/>
          </a:p>
          <a:p>
            <a:pPr marL="228600" lvl="0" indent="-228600" algn="just" rtl="0">
              <a:lnSpc>
                <a:spcPct val="90000"/>
              </a:lnSpc>
              <a:spcBef>
                <a:spcPts val="1000"/>
              </a:spcBef>
              <a:spcAft>
                <a:spcPts val="0"/>
              </a:spcAft>
              <a:buSzPts val="2800"/>
              <a:buChar char="•"/>
            </a:pPr>
            <a:r>
              <a:rPr lang="en-US" sz="2800"/>
              <a:t>Puede incluir la palabra reservada </a:t>
            </a:r>
            <a:r>
              <a:rPr lang="en-US" sz="2800">
                <a:solidFill>
                  <a:schemeClr val="hlink"/>
                </a:solidFill>
              </a:rPr>
              <a:t>final</a:t>
            </a:r>
            <a:r>
              <a:rPr lang="en-US" sz="2800"/>
              <a:t>, en cuyo caso se convierte en una constante y debe tener un valor asociado.</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94"/>
        <p:cNvGrpSpPr/>
        <p:nvPr/>
      </p:nvGrpSpPr>
      <p:grpSpPr>
        <a:xfrm>
          <a:off x="0" y="0"/>
          <a:ext cx="0" cy="0"/>
          <a:chOff x="0" y="0"/>
          <a:chExt cx="0" cy="0"/>
        </a:xfrm>
      </p:grpSpPr>
      <p:sp>
        <p:nvSpPr>
          <p:cNvPr id="895" name="Google Shape;895;p5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Variables y Asignación</a:t>
            </a:r>
            <a:endParaRPr/>
          </a:p>
        </p:txBody>
      </p:sp>
      <p:sp>
        <p:nvSpPr>
          <p:cNvPr id="896" name="Google Shape;896;p5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Font typeface="Calibri"/>
              <a:buNone/>
            </a:pPr>
            <a:r>
              <a:rPr lang="en-US"/>
              <a:t>Ejemplos:</a:t>
            </a:r>
            <a:endParaRPr/>
          </a:p>
          <a:p>
            <a:pPr marL="228600" lvl="0" indent="-228600" algn="l" rtl="0">
              <a:lnSpc>
                <a:spcPct val="90000"/>
              </a:lnSpc>
              <a:spcBef>
                <a:spcPts val="1000"/>
              </a:spcBef>
              <a:spcAft>
                <a:spcPts val="0"/>
              </a:spcAft>
              <a:buClr>
                <a:srgbClr val="002060"/>
              </a:buClr>
              <a:buSzPts val="2800"/>
              <a:buFont typeface="Arial"/>
              <a:buChar char="•"/>
            </a:pPr>
            <a:r>
              <a:rPr lang="en-US">
                <a:solidFill>
                  <a:schemeClr val="hlink"/>
                </a:solidFill>
              </a:rPr>
              <a:t>int</a:t>
            </a:r>
            <a:r>
              <a:rPr lang="en-US"/>
              <a:t> total;</a:t>
            </a:r>
            <a:endParaRPr/>
          </a:p>
          <a:p>
            <a:pPr marL="228600" lvl="0" indent="-228600" algn="l" rtl="0">
              <a:lnSpc>
                <a:spcPct val="90000"/>
              </a:lnSpc>
              <a:spcBef>
                <a:spcPts val="1000"/>
              </a:spcBef>
              <a:spcAft>
                <a:spcPts val="0"/>
              </a:spcAft>
              <a:buClr>
                <a:srgbClr val="002060"/>
              </a:buClr>
              <a:buSzPts val="2800"/>
              <a:buFont typeface="Arial"/>
              <a:buChar char="•"/>
            </a:pPr>
            <a:r>
              <a:rPr lang="en-US">
                <a:solidFill>
                  <a:schemeClr val="hlink"/>
                </a:solidFill>
              </a:rPr>
              <a:t>double</a:t>
            </a:r>
            <a:r>
              <a:rPr lang="en-US"/>
              <a:t> num1, num2 = 4.356, num3;</a:t>
            </a:r>
            <a:endParaRPr/>
          </a:p>
          <a:p>
            <a:pPr marL="228600" lvl="0" indent="-228600" algn="l" rtl="0">
              <a:lnSpc>
                <a:spcPct val="90000"/>
              </a:lnSpc>
              <a:spcBef>
                <a:spcPts val="1000"/>
              </a:spcBef>
              <a:spcAft>
                <a:spcPts val="0"/>
              </a:spcAft>
              <a:buClr>
                <a:srgbClr val="002060"/>
              </a:buClr>
              <a:buSzPts val="2800"/>
              <a:buFont typeface="Arial"/>
              <a:buChar char="•"/>
            </a:pPr>
            <a:r>
              <a:rPr lang="en-US">
                <a:solidFill>
                  <a:schemeClr val="hlink"/>
                </a:solidFill>
              </a:rPr>
              <a:t>char</a:t>
            </a:r>
            <a:r>
              <a:rPr lang="en-US"/>
              <a:t> letter = </a:t>
            </a:r>
            <a:r>
              <a:rPr lang="en-US">
                <a:latin typeface="Arial"/>
                <a:ea typeface="Arial"/>
                <a:cs typeface="Arial"/>
                <a:sym typeface="Arial"/>
              </a:rPr>
              <a:t>‘</a:t>
            </a:r>
            <a:r>
              <a:rPr lang="en-US"/>
              <a:t>A</a:t>
            </a:r>
            <a:r>
              <a:rPr lang="en-US">
                <a:latin typeface="Arial"/>
                <a:ea typeface="Arial"/>
                <a:cs typeface="Arial"/>
                <a:sym typeface="Arial"/>
              </a:rPr>
              <a:t>’</a:t>
            </a:r>
            <a:r>
              <a:rPr lang="en-US"/>
              <a:t>, digit = </a:t>
            </a:r>
            <a:r>
              <a:rPr lang="en-US">
                <a:latin typeface="Arial"/>
                <a:ea typeface="Arial"/>
                <a:cs typeface="Arial"/>
                <a:sym typeface="Arial"/>
              </a:rPr>
              <a:t>‘</a:t>
            </a:r>
            <a:r>
              <a:rPr lang="en-US"/>
              <a:t>7</a:t>
            </a:r>
            <a:r>
              <a:rPr lang="en-US">
                <a:latin typeface="Arial"/>
                <a:ea typeface="Arial"/>
                <a:cs typeface="Arial"/>
                <a:sym typeface="Arial"/>
              </a:rPr>
              <a:t>’</a:t>
            </a:r>
            <a:r>
              <a:rPr lang="en-US"/>
              <a:t>;</a:t>
            </a:r>
            <a:endParaRPr/>
          </a:p>
          <a:p>
            <a:pPr marL="228600" lvl="0" indent="-228600" algn="l" rtl="0">
              <a:lnSpc>
                <a:spcPct val="90000"/>
              </a:lnSpc>
              <a:spcBef>
                <a:spcPts val="1000"/>
              </a:spcBef>
              <a:spcAft>
                <a:spcPts val="0"/>
              </a:spcAft>
              <a:buClr>
                <a:srgbClr val="002060"/>
              </a:buClr>
              <a:buSzPts val="2800"/>
              <a:buFont typeface="Arial"/>
              <a:buChar char="•"/>
            </a:pPr>
            <a:r>
              <a:rPr lang="en-US">
                <a:solidFill>
                  <a:schemeClr val="hlink"/>
                </a:solidFill>
              </a:rPr>
              <a:t>final int</a:t>
            </a:r>
            <a:r>
              <a:rPr lang="en-US"/>
              <a:t> MAX = 45;</a:t>
            </a:r>
            <a:endParaRPr/>
          </a:p>
        </p:txBody>
      </p:sp>
      <p:pic>
        <p:nvPicPr>
          <p:cNvPr id="897" name="Google Shape;897;p59"/>
          <p:cNvPicPr preferRelativeResize="0"/>
          <p:nvPr/>
        </p:nvPicPr>
        <p:blipFill rotWithShape="1">
          <a:blip r:embed="rId3">
            <a:alphaModFix/>
          </a:blip>
          <a:srcRect/>
          <a:stretch/>
        </p:blipFill>
        <p:spPr>
          <a:xfrm>
            <a:off x="7253163" y="2507800"/>
            <a:ext cx="4295775" cy="2857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graphicFrame>
        <p:nvGraphicFramePr>
          <p:cNvPr id="902" name="Google Shape;902;p60"/>
          <p:cNvGraphicFramePr/>
          <p:nvPr/>
        </p:nvGraphicFramePr>
        <p:xfrm>
          <a:off x="1164975" y="298050"/>
          <a:ext cx="10528975" cy="5486130"/>
        </p:xfrm>
        <a:graphic>
          <a:graphicData uri="http://schemas.openxmlformats.org/drawingml/2006/table">
            <a:tbl>
              <a:tblPr>
                <a:noFill/>
                <a:tableStyleId>{13F539A2-3EC5-4E50-A2EE-6F6779BEA886}</a:tableStyleId>
              </a:tblPr>
              <a:tblGrid>
                <a:gridCol w="3561000">
                  <a:extLst>
                    <a:ext uri="{9D8B030D-6E8A-4147-A177-3AD203B41FA5}">
                      <a16:colId xmlns:a16="http://schemas.microsoft.com/office/drawing/2014/main" val="20000"/>
                    </a:ext>
                  </a:extLst>
                </a:gridCol>
                <a:gridCol w="6967975">
                  <a:extLst>
                    <a:ext uri="{9D8B030D-6E8A-4147-A177-3AD203B41FA5}">
                      <a16:colId xmlns:a16="http://schemas.microsoft.com/office/drawing/2014/main" val="20001"/>
                    </a:ext>
                  </a:extLst>
                </a:gridCol>
              </a:tblGrid>
              <a:tr h="381000">
                <a:tc grid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Declaración de variables en Java</a:t>
                      </a:r>
                      <a:endParaRPr sz="1800" b="1" u="none" strike="noStrike" cap="none"/>
                    </a:p>
                  </a:txBody>
                  <a:tcPr marL="91425" marR="91425" marT="91425" marB="91425">
                    <a:solidFill>
                      <a:srgbClr val="F5F5FF"/>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Nombre de variable</a:t>
                      </a:r>
                      <a:endParaRPr sz="1800" b="1" u="none" strike="noStrike" cap="none"/>
                    </a:p>
                  </a:txBody>
                  <a:tcPr marL="91425" marR="91425" marT="91425" marB="91425">
                    <a:solidFill>
                      <a:srgbClr val="F5F5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Comentario</a:t>
                      </a:r>
                      <a:endParaRPr sz="1800" b="1" u="none" strike="noStrike" cap="none"/>
                    </a:p>
                  </a:txBody>
                  <a:tcPr marL="91425" marR="91425" marT="91425" marB="91425">
                    <a:solidFill>
                      <a:srgbClr val="F5F5F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int ancho = 20;</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Declara una variable entera y la inicializa con 20.</a:t>
                      </a:r>
                      <a:endParaRPr sz="18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int perimetro = 4 * ancho;</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El valor inicial necesita ser un valor fijo (ancho ha sido declarado anteriormente)</a:t>
                      </a:r>
                      <a:endParaRPr sz="18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String saludo = “Hola!”;</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Esta variable es de tipo String y es inicializada con la cadena “Hola”</a:t>
                      </a:r>
                      <a:endParaRPr sz="18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alto = 30;</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Error: Falta el tipo de dato. Esta sentencia no es una declaración sino una asignación de un nuevo valor de una variable existente.</a:t>
                      </a:r>
                      <a:endParaRPr sz="18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int ancho = “20”;</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Error: No se puede inicializar un número con el string “20”. Note las comillas</a:t>
                      </a:r>
                      <a:endParaRPr sz="1800" u="none" strike="noStrike" cap="none"/>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int ancho;</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Declara una variable entera sin inicializarla. Esto puede ser causa de errores</a:t>
                      </a:r>
                      <a:endParaRPr sz="1800" u="none" strike="noStrike" cap="none"/>
                    </a:p>
                  </a:txBody>
                  <a:tcPr marL="91425" marR="91425" marT="91425" marB="91425"/>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chemeClr val="dk1"/>
                        </a:buClr>
                        <a:buSzPts val="1100"/>
                        <a:buFont typeface="Arial"/>
                        <a:buNone/>
                      </a:pPr>
                      <a:r>
                        <a:rPr lang="en-US" sz="1800" u="none" strike="noStrike" cap="none">
                          <a:solidFill>
                            <a:schemeClr val="dk1"/>
                          </a:solidFill>
                        </a:rPr>
                        <a:t>int ancho, alto;</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Declara dos variables enteras en una sola línea.</a:t>
                      </a:r>
                      <a:endParaRPr sz="1800" u="none" strike="noStrike" cap="none"/>
                    </a:p>
                  </a:txBody>
                  <a:tcPr marL="91425" marR="91425" marT="91425" marB="91425"/>
                </a:tc>
                <a:extLst>
                  <a:ext uri="{0D108BD9-81ED-4DB2-BD59-A6C34878D82A}">
                    <a16:rowId xmlns:a16="http://schemas.microsoft.com/office/drawing/2014/main" val="10008"/>
                  </a:ext>
                </a:extLst>
              </a:tr>
            </a:tbl>
          </a:graphicData>
        </a:graphic>
      </p:graphicFrame>
      <p:sp>
        <p:nvSpPr>
          <p:cNvPr id="903" name="Google Shape;903;p60"/>
          <p:cNvSpPr/>
          <p:nvPr/>
        </p:nvSpPr>
        <p:spPr>
          <a:xfrm>
            <a:off x="1275875" y="3231050"/>
            <a:ext cx="346500" cy="301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60"/>
          <p:cNvSpPr/>
          <p:nvPr/>
        </p:nvSpPr>
        <p:spPr>
          <a:xfrm>
            <a:off x="1227600" y="4024050"/>
            <a:ext cx="346500" cy="301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graphicFrame>
        <p:nvGraphicFramePr>
          <p:cNvPr id="909" name="Google Shape;909;p61"/>
          <p:cNvGraphicFramePr/>
          <p:nvPr/>
        </p:nvGraphicFramePr>
        <p:xfrm>
          <a:off x="1164975" y="298050"/>
          <a:ext cx="10528975" cy="5486130"/>
        </p:xfrm>
        <a:graphic>
          <a:graphicData uri="http://schemas.openxmlformats.org/drawingml/2006/table">
            <a:tbl>
              <a:tblPr>
                <a:noFill/>
                <a:tableStyleId>{13F539A2-3EC5-4E50-A2EE-6F6779BEA886}</a:tableStyleId>
              </a:tblPr>
              <a:tblGrid>
                <a:gridCol w="3561000">
                  <a:extLst>
                    <a:ext uri="{9D8B030D-6E8A-4147-A177-3AD203B41FA5}">
                      <a16:colId xmlns:a16="http://schemas.microsoft.com/office/drawing/2014/main" val="20000"/>
                    </a:ext>
                  </a:extLst>
                </a:gridCol>
                <a:gridCol w="6967975">
                  <a:extLst>
                    <a:ext uri="{9D8B030D-6E8A-4147-A177-3AD203B41FA5}">
                      <a16:colId xmlns:a16="http://schemas.microsoft.com/office/drawing/2014/main" val="20001"/>
                    </a:ext>
                  </a:extLst>
                </a:gridCol>
              </a:tblGrid>
              <a:tr h="381000">
                <a:tc gridSpan="2">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Nombres de variables en Java</a:t>
                      </a:r>
                      <a:endParaRPr sz="1800" b="1" u="none" strike="noStrike" cap="none"/>
                    </a:p>
                  </a:txBody>
                  <a:tcPr marL="91425" marR="91425" marT="91425" marB="91425">
                    <a:solidFill>
                      <a:srgbClr val="F5F5FF"/>
                    </a:solidFill>
                  </a:tcPr>
                </a:tc>
                <a:tc hMerge="1">
                  <a:txBody>
                    <a:bodyPr/>
                    <a:lstStyle/>
                    <a:p>
                      <a:endParaRPr lang="en-US"/>
                    </a:p>
                  </a:txBody>
                  <a:tcPr/>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Nombre de variable</a:t>
                      </a:r>
                      <a:endParaRPr sz="1800" b="1" u="none" strike="noStrike" cap="none"/>
                    </a:p>
                  </a:txBody>
                  <a:tcPr marL="91425" marR="91425" marT="91425" marB="91425">
                    <a:solidFill>
                      <a:srgbClr val="F5F5F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Comentario</a:t>
                      </a:r>
                      <a:endParaRPr sz="1800" b="1" u="none" strike="noStrike" cap="none"/>
                    </a:p>
                  </a:txBody>
                  <a:tcPr marL="91425" marR="91425" marT="91425" marB="91425">
                    <a:solidFill>
                      <a:srgbClr val="F5F5FF"/>
                    </a:solidFill>
                  </a:tcPr>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distance_1</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Nombres pueden tener letras, números y el caracter _</a:t>
                      </a:r>
                      <a:endParaRPr sz="18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x</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En matemáticas se puede usar nombres de variables cortos como x y y.  Esto es legal en Java, pero no muy común, porque puede hacer a los programas difícil de entender.</a:t>
                      </a:r>
                      <a:endParaRPr sz="1800" u="none" strike="noStrike" cap="none"/>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CanVolume</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Precaución: Nombres distinguen entre mayúsculas y minúsculas. Esta variable es diferente de canVolume, y viola la convención de que los nombres deben empezar con minúsculas.</a:t>
                      </a:r>
                      <a:endParaRPr sz="2100" u="none" strike="noStrike" cap="none">
                        <a:solidFill>
                          <a:srgbClr val="222222"/>
                        </a:solidFill>
                        <a:highlight>
                          <a:srgbClr val="F8F9FA"/>
                        </a:highlight>
                      </a:endParaRPr>
                    </a:p>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6pack</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Error: Nombres no pueden empezar con números.</a:t>
                      </a:r>
                      <a:endParaRPr sz="1800" u="none" strike="noStrike" cap="none"/>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can volume</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800" u="none" strike="noStrike" cap="none">
                          <a:solidFill>
                            <a:schemeClr val="dk1"/>
                          </a:solidFill>
                        </a:rPr>
                        <a:t>Error: Nombres no pueden contener espacios.</a:t>
                      </a:r>
                      <a:endParaRPr sz="1800" u="none" strike="noStrike" cap="none"/>
                    </a:p>
                  </a:txBody>
                  <a:tcPr marL="91425" marR="91425" marT="91425" marB="91425"/>
                </a:tc>
                <a:extLst>
                  <a:ext uri="{0D108BD9-81ED-4DB2-BD59-A6C34878D82A}">
                    <a16:rowId xmlns:a16="http://schemas.microsoft.com/office/drawing/2014/main" val="10006"/>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double</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chemeClr val="dk1"/>
                        </a:buClr>
                        <a:buSzPts val="1100"/>
                        <a:buFont typeface="Arial"/>
                        <a:buNone/>
                      </a:pPr>
                      <a:r>
                        <a:rPr lang="en-US" sz="1800" u="none" strike="noStrike" cap="none">
                          <a:solidFill>
                            <a:schemeClr val="dk1"/>
                          </a:solidFill>
                        </a:rPr>
                        <a:t>Error: No se pueden utilizar palabras reservadas como nombres.</a:t>
                      </a:r>
                      <a:endParaRPr sz="1800" u="none" strike="noStrike" cap="none">
                        <a:solidFill>
                          <a:schemeClr val="dk1"/>
                        </a:solidFill>
                      </a:endParaRPr>
                    </a:p>
                  </a:txBody>
                  <a:tcPr marL="91425" marR="91425" marT="91425" marB="91425"/>
                </a:tc>
                <a:extLst>
                  <a:ext uri="{0D108BD9-81ED-4DB2-BD59-A6C34878D82A}">
                    <a16:rowId xmlns:a16="http://schemas.microsoft.com/office/drawing/2014/main" val="10007"/>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      miles/gal</a:t>
                      </a:r>
                      <a:endParaRPr sz="1800" u="none" strike="noStrike" cap="none"/>
                    </a:p>
                  </a:txBody>
                  <a:tcPr marL="91425" marR="91425" marT="91425" marB="914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rPr>
                        <a:t>Error: No se pueden utilizar símbolos como / en nombres.</a:t>
                      </a:r>
                      <a:endParaRPr sz="1800" u="none" strike="noStrike" cap="none">
                        <a:solidFill>
                          <a:schemeClr val="dk1"/>
                        </a:solidFill>
                      </a:endParaRPr>
                    </a:p>
                  </a:txBody>
                  <a:tcPr marL="91425" marR="91425" marT="91425" marB="91425"/>
                </a:tc>
                <a:extLst>
                  <a:ext uri="{0D108BD9-81ED-4DB2-BD59-A6C34878D82A}">
                    <a16:rowId xmlns:a16="http://schemas.microsoft.com/office/drawing/2014/main" val="10008"/>
                  </a:ext>
                </a:extLst>
              </a:tr>
            </a:tbl>
          </a:graphicData>
        </a:graphic>
      </p:graphicFrame>
      <p:sp>
        <p:nvSpPr>
          <p:cNvPr id="910" name="Google Shape;910;p61"/>
          <p:cNvSpPr/>
          <p:nvPr/>
        </p:nvSpPr>
        <p:spPr>
          <a:xfrm>
            <a:off x="1281500" y="2843325"/>
            <a:ext cx="320400" cy="340500"/>
          </a:xfrm>
          <a:prstGeom prst="triangle">
            <a:avLst>
              <a:gd name="adj" fmla="val 50000"/>
            </a:avLst>
          </a:prstGeom>
          <a:solidFill>
            <a:srgbClr val="FFCC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61"/>
          <p:cNvSpPr/>
          <p:nvPr/>
        </p:nvSpPr>
        <p:spPr>
          <a:xfrm>
            <a:off x="1227600" y="4024050"/>
            <a:ext cx="346500" cy="301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61"/>
          <p:cNvSpPr/>
          <p:nvPr/>
        </p:nvSpPr>
        <p:spPr>
          <a:xfrm>
            <a:off x="1227600" y="4534425"/>
            <a:ext cx="346500" cy="301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61"/>
          <p:cNvSpPr/>
          <p:nvPr/>
        </p:nvSpPr>
        <p:spPr>
          <a:xfrm>
            <a:off x="1227600" y="4978850"/>
            <a:ext cx="346500" cy="301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61"/>
          <p:cNvSpPr/>
          <p:nvPr/>
        </p:nvSpPr>
        <p:spPr>
          <a:xfrm>
            <a:off x="1227600" y="5423275"/>
            <a:ext cx="346500" cy="301500"/>
          </a:xfrm>
          <a:prstGeom prst="noSmoking">
            <a:avLst>
              <a:gd name="adj" fmla="val 1875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Variables</a:t>
            </a:r>
            <a:endParaRPr/>
          </a:p>
        </p:txBody>
      </p:sp>
      <p:sp>
        <p:nvSpPr>
          <p:cNvPr id="920" name="Google Shape;920;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a:t>Pueden surgir errores si las asignaciones no se hacen de manera correcta.</a:t>
            </a:r>
            <a:endParaRPr/>
          </a:p>
          <a:p>
            <a:pPr marL="228600" lvl="0" indent="-50800" algn="just" rtl="0">
              <a:lnSpc>
                <a:spcPct val="90000"/>
              </a:lnSpc>
              <a:spcBef>
                <a:spcPts val="1000"/>
              </a:spcBef>
              <a:spcAft>
                <a:spcPts val="0"/>
              </a:spcAft>
              <a:buSzPts val="2800"/>
              <a:buNone/>
            </a:pPr>
            <a:endParaRPr/>
          </a:p>
          <a:p>
            <a:pPr marL="228600" lvl="0" indent="-50800" algn="just" rtl="0">
              <a:lnSpc>
                <a:spcPct val="90000"/>
              </a:lnSpc>
              <a:spcBef>
                <a:spcPts val="1000"/>
              </a:spcBef>
              <a:spcAft>
                <a:spcPts val="0"/>
              </a:spcAft>
              <a:buSzPts val="2800"/>
              <a:buNone/>
            </a:pPr>
            <a:endParaRPr/>
          </a:p>
          <a:p>
            <a:pPr marL="228600" lvl="0" indent="-228600" algn="just" rtl="0">
              <a:lnSpc>
                <a:spcPct val="90000"/>
              </a:lnSpc>
              <a:spcBef>
                <a:spcPts val="1000"/>
              </a:spcBef>
              <a:spcAft>
                <a:spcPts val="0"/>
              </a:spcAft>
              <a:buSzPts val="2800"/>
              <a:buChar char="•"/>
            </a:pPr>
            <a:r>
              <a:rPr lang="en-US"/>
              <a:t>El compilador lanzará una mensaje de  "variable no inicializada (uninitialized variable)" cuando usa una variable que nunca se le ha asignado un valor. </a:t>
            </a:r>
            <a:endParaRPr/>
          </a:p>
        </p:txBody>
      </p:sp>
      <p:pic>
        <p:nvPicPr>
          <p:cNvPr id="921" name="Google Shape;921;p62"/>
          <p:cNvPicPr preferRelativeResize="0"/>
          <p:nvPr/>
        </p:nvPicPr>
        <p:blipFill rotWithShape="1">
          <a:blip r:embed="rId3">
            <a:alphaModFix/>
          </a:blip>
          <a:srcRect/>
          <a:stretch/>
        </p:blipFill>
        <p:spPr>
          <a:xfrm>
            <a:off x="1381124" y="2667000"/>
            <a:ext cx="7511143" cy="7620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6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Variables</a:t>
            </a:r>
            <a:endParaRPr/>
          </a:p>
        </p:txBody>
      </p:sp>
      <p:sp>
        <p:nvSpPr>
          <p:cNvPr id="927" name="Google Shape;927;p6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La solución es asignar valor a la variable antes de utilizarla:</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solidFill>
                  <a:srgbClr val="FF0000"/>
                </a:solidFill>
              </a:rPr>
              <a:t>NOTA</a:t>
            </a:r>
            <a:r>
              <a:rPr lang="en-US"/>
              <a:t>: No confundir declaración de variables con asignación de valores.</a:t>
            </a: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928" name="Google Shape;928;p63"/>
          <p:cNvPicPr preferRelativeResize="0"/>
          <p:nvPr/>
        </p:nvPicPr>
        <p:blipFill rotWithShape="1">
          <a:blip r:embed="rId3">
            <a:alphaModFix/>
          </a:blip>
          <a:srcRect/>
          <a:stretch/>
        </p:blipFill>
        <p:spPr>
          <a:xfrm>
            <a:off x="1114424" y="2619375"/>
            <a:ext cx="9182097" cy="100965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932"/>
        <p:cNvGrpSpPr/>
        <p:nvPr/>
      </p:nvGrpSpPr>
      <p:grpSpPr>
        <a:xfrm>
          <a:off x="0" y="0"/>
          <a:ext cx="0" cy="0"/>
          <a:chOff x="0" y="0"/>
          <a:chExt cx="0" cy="0"/>
        </a:xfrm>
      </p:grpSpPr>
      <p:sp>
        <p:nvSpPr>
          <p:cNvPr id="933" name="Google Shape;933;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Ejemplo</a:t>
            </a:r>
            <a:endParaRPr/>
          </a:p>
        </p:txBody>
      </p:sp>
      <p:sp>
        <p:nvSpPr>
          <p:cNvPr id="934" name="Google Shape;934;p64"/>
          <p:cNvSpPr txBox="1">
            <a:spLocks noGrp="1"/>
          </p:cNvSpPr>
          <p:nvPr>
            <p:ph type="body" idx="1"/>
          </p:nvPr>
        </p:nvSpPr>
        <p:spPr>
          <a:xfrm>
            <a:off x="1981200" y="1295400"/>
            <a:ext cx="8229600" cy="5029200"/>
          </a:xfrm>
          <a:prstGeom prst="rect">
            <a:avLst/>
          </a:prstGeom>
          <a:noFill/>
          <a:ln>
            <a:noFill/>
          </a:ln>
        </p:spPr>
        <p:txBody>
          <a:bodyPr spcFirstLastPara="1" wrap="square" lIns="91425" tIns="45700" rIns="91425" bIns="45700" anchor="t" anchorCtr="0">
            <a:normAutofit/>
          </a:bodyPr>
          <a:lstStyle/>
          <a:p>
            <a:pPr marL="228600" lvl="0" indent="-228600" algn="l" rtl="0">
              <a:lnSpc>
                <a:spcPct val="60000"/>
              </a:lnSpc>
              <a:spcBef>
                <a:spcPts val="0"/>
              </a:spcBef>
              <a:spcAft>
                <a:spcPts val="0"/>
              </a:spcAft>
              <a:buSzPts val="1360"/>
              <a:buFont typeface="Calibri"/>
              <a:buNone/>
            </a:pPr>
            <a:r>
              <a:rPr lang="en-US" sz="1360" b="1">
                <a:solidFill>
                  <a:schemeClr val="folHlink"/>
                </a:solidFill>
              </a:rPr>
              <a:t>//********************************************************************</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  PianoKeys.java       Author: Lewis/Loftus</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  Demonstrates the declaration, initialization, and use of an</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  integer variable.</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a:t>
            </a:r>
            <a:endParaRPr/>
          </a:p>
          <a:p>
            <a:pPr marL="228600" lvl="0" indent="-228600" algn="l" rtl="0">
              <a:lnSpc>
                <a:spcPct val="60000"/>
              </a:lnSpc>
              <a:spcBef>
                <a:spcPts val="1000"/>
              </a:spcBef>
              <a:spcAft>
                <a:spcPts val="0"/>
              </a:spcAft>
              <a:buSzPts val="1360"/>
              <a:buFont typeface="Calibri"/>
              <a:buNone/>
            </a:pPr>
            <a:endParaRPr sz="1360" b="1"/>
          </a:p>
          <a:p>
            <a:pPr marL="228600" lvl="0" indent="-228600" algn="l" rtl="0">
              <a:lnSpc>
                <a:spcPct val="60000"/>
              </a:lnSpc>
              <a:spcBef>
                <a:spcPts val="1000"/>
              </a:spcBef>
              <a:spcAft>
                <a:spcPts val="0"/>
              </a:spcAft>
              <a:buSzPts val="1360"/>
              <a:buFont typeface="Calibri"/>
              <a:buNone/>
            </a:pPr>
            <a:r>
              <a:rPr lang="en-US" sz="1360" b="1">
                <a:solidFill>
                  <a:schemeClr val="accent2"/>
                </a:solidFill>
              </a:rPr>
              <a:t>public class</a:t>
            </a:r>
            <a:r>
              <a:rPr lang="en-US" sz="1360" b="1"/>
              <a:t> PianoKeys</a:t>
            </a:r>
            <a:endParaRPr/>
          </a:p>
          <a:p>
            <a:pPr marL="228600" lvl="0" indent="-228600" algn="l" rtl="0">
              <a:lnSpc>
                <a:spcPct val="60000"/>
              </a:lnSpc>
              <a:spcBef>
                <a:spcPts val="1000"/>
              </a:spcBef>
              <a:spcAft>
                <a:spcPts val="0"/>
              </a:spcAft>
              <a:buSzPts val="1360"/>
              <a:buFont typeface="Calibri"/>
              <a:buNone/>
            </a:pPr>
            <a:r>
              <a:rPr lang="en-US" sz="1360" b="1"/>
              <a:t>{</a:t>
            </a:r>
            <a:endParaRPr/>
          </a:p>
          <a:p>
            <a:pPr marL="228600" lvl="0" indent="-228600" algn="l" rtl="0">
              <a:lnSpc>
                <a:spcPct val="60000"/>
              </a:lnSpc>
              <a:spcBef>
                <a:spcPts val="1000"/>
              </a:spcBef>
              <a:spcAft>
                <a:spcPts val="0"/>
              </a:spcAft>
              <a:buSzPts val="1360"/>
              <a:buFont typeface="Calibri"/>
              <a:buNone/>
            </a:pPr>
            <a:r>
              <a:rPr lang="en-US" sz="1360" b="1"/>
              <a:t>   </a:t>
            </a:r>
            <a:r>
              <a:rPr lang="en-US" sz="1360" b="1">
                <a:solidFill>
                  <a:schemeClr val="folHlink"/>
                </a:solidFill>
              </a:rPr>
              <a:t>//-----------------------------------------------------------------</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   //  Prints the number of keys on a piano.</a:t>
            </a:r>
            <a:endParaRPr/>
          </a:p>
          <a:p>
            <a:pPr marL="228600" lvl="0" indent="-228600" algn="l" rtl="0">
              <a:lnSpc>
                <a:spcPct val="60000"/>
              </a:lnSpc>
              <a:spcBef>
                <a:spcPts val="1000"/>
              </a:spcBef>
              <a:spcAft>
                <a:spcPts val="0"/>
              </a:spcAft>
              <a:buSzPts val="1360"/>
              <a:buFont typeface="Calibri"/>
              <a:buNone/>
            </a:pPr>
            <a:r>
              <a:rPr lang="en-US" sz="1360" b="1">
                <a:solidFill>
                  <a:schemeClr val="folHlink"/>
                </a:solidFill>
              </a:rPr>
              <a:t>   //-----------------------------------------------------------------</a:t>
            </a:r>
            <a:endParaRPr/>
          </a:p>
          <a:p>
            <a:pPr marL="228600" lvl="0" indent="-228600" algn="l" rtl="0">
              <a:lnSpc>
                <a:spcPct val="60000"/>
              </a:lnSpc>
              <a:spcBef>
                <a:spcPts val="1000"/>
              </a:spcBef>
              <a:spcAft>
                <a:spcPts val="0"/>
              </a:spcAft>
              <a:buSzPts val="1360"/>
              <a:buFont typeface="Calibri"/>
              <a:buNone/>
            </a:pPr>
            <a:r>
              <a:rPr lang="en-US" sz="1360" b="1"/>
              <a:t>   </a:t>
            </a:r>
            <a:r>
              <a:rPr lang="en-US" sz="1360" b="1">
                <a:solidFill>
                  <a:schemeClr val="accent2"/>
                </a:solidFill>
              </a:rPr>
              <a:t>public static void main</a:t>
            </a:r>
            <a:r>
              <a:rPr lang="en-US" sz="1360" b="1"/>
              <a:t> (</a:t>
            </a:r>
            <a:r>
              <a:rPr lang="en-US" sz="1360" b="1">
                <a:solidFill>
                  <a:schemeClr val="hlink"/>
                </a:solidFill>
              </a:rPr>
              <a:t>String</a:t>
            </a:r>
            <a:r>
              <a:rPr lang="en-US" sz="1360" b="1"/>
              <a:t>[] args)</a:t>
            </a:r>
            <a:endParaRPr/>
          </a:p>
          <a:p>
            <a:pPr marL="228600" lvl="0" indent="-228600" algn="l" rtl="0">
              <a:lnSpc>
                <a:spcPct val="60000"/>
              </a:lnSpc>
              <a:spcBef>
                <a:spcPts val="1000"/>
              </a:spcBef>
              <a:spcAft>
                <a:spcPts val="0"/>
              </a:spcAft>
              <a:buSzPts val="1360"/>
              <a:buFont typeface="Calibri"/>
              <a:buNone/>
            </a:pPr>
            <a:r>
              <a:rPr lang="en-US" sz="1360" b="1"/>
              <a:t>   {</a:t>
            </a:r>
            <a:endParaRPr/>
          </a:p>
          <a:p>
            <a:pPr marL="228600" lvl="0" indent="-228600" algn="l" rtl="0">
              <a:lnSpc>
                <a:spcPct val="60000"/>
              </a:lnSpc>
              <a:spcBef>
                <a:spcPts val="1000"/>
              </a:spcBef>
              <a:spcAft>
                <a:spcPts val="0"/>
              </a:spcAft>
              <a:buSzPts val="1360"/>
              <a:buFont typeface="Calibri"/>
              <a:buNone/>
            </a:pPr>
            <a:r>
              <a:rPr lang="en-US" sz="1360" b="1"/>
              <a:t>      int keys = 88;</a:t>
            </a:r>
            <a:endParaRPr/>
          </a:p>
          <a:p>
            <a:pPr marL="228600" lvl="0" indent="-228600" algn="l" rtl="0">
              <a:lnSpc>
                <a:spcPct val="60000"/>
              </a:lnSpc>
              <a:spcBef>
                <a:spcPts val="1000"/>
              </a:spcBef>
              <a:spcAft>
                <a:spcPts val="0"/>
              </a:spcAft>
              <a:buSzPts val="1360"/>
              <a:buFont typeface="Calibri"/>
              <a:buNone/>
            </a:pPr>
            <a:endParaRPr sz="1360" b="1"/>
          </a:p>
          <a:p>
            <a:pPr marL="228600" lvl="0" indent="-228600" algn="l" rtl="0">
              <a:lnSpc>
                <a:spcPct val="60000"/>
              </a:lnSpc>
              <a:spcBef>
                <a:spcPts val="1000"/>
              </a:spcBef>
              <a:spcAft>
                <a:spcPts val="0"/>
              </a:spcAft>
              <a:buSzPts val="1360"/>
              <a:buFont typeface="Calibri"/>
              <a:buNone/>
            </a:pPr>
            <a:r>
              <a:rPr lang="en-US" sz="1360" b="1"/>
              <a:t>      </a:t>
            </a:r>
            <a:r>
              <a:rPr lang="en-US" sz="1360" b="1">
                <a:solidFill>
                  <a:schemeClr val="hlink"/>
                </a:solidFill>
              </a:rPr>
              <a:t>System</a:t>
            </a:r>
            <a:r>
              <a:rPr lang="en-US" sz="1360" b="1"/>
              <a:t>.out.println (</a:t>
            </a:r>
            <a:r>
              <a:rPr lang="en-US" sz="1360" b="1">
                <a:solidFill>
                  <a:srgbClr val="CC3300"/>
                </a:solidFill>
              </a:rPr>
              <a:t>"A piano has "</a:t>
            </a:r>
            <a:r>
              <a:rPr lang="en-US" sz="1360" b="1"/>
              <a:t> + keys + </a:t>
            </a:r>
            <a:r>
              <a:rPr lang="en-US" sz="1360" b="1">
                <a:solidFill>
                  <a:srgbClr val="CC3300"/>
                </a:solidFill>
              </a:rPr>
              <a:t>" keys."</a:t>
            </a:r>
            <a:r>
              <a:rPr lang="en-US" sz="1360" b="1"/>
              <a:t>);</a:t>
            </a:r>
            <a:endParaRPr/>
          </a:p>
          <a:p>
            <a:pPr marL="228600" lvl="0" indent="-228600" algn="l" rtl="0">
              <a:lnSpc>
                <a:spcPct val="60000"/>
              </a:lnSpc>
              <a:spcBef>
                <a:spcPts val="1000"/>
              </a:spcBef>
              <a:spcAft>
                <a:spcPts val="0"/>
              </a:spcAft>
              <a:buSzPts val="1360"/>
              <a:buFont typeface="Calibri"/>
              <a:buNone/>
            </a:pPr>
            <a:r>
              <a:rPr lang="en-US" sz="1360" b="1"/>
              <a:t>   }</a:t>
            </a:r>
            <a:endParaRPr/>
          </a:p>
          <a:p>
            <a:pPr marL="228600" lvl="0" indent="-228600" algn="l" rtl="0">
              <a:lnSpc>
                <a:spcPct val="60000"/>
              </a:lnSpc>
              <a:spcBef>
                <a:spcPts val="1000"/>
              </a:spcBef>
              <a:spcAft>
                <a:spcPts val="0"/>
              </a:spcAft>
              <a:buSzPts val="1360"/>
              <a:buFont typeface="Calibri"/>
              <a:buNone/>
            </a:pPr>
            <a:r>
              <a:rPr lang="en-US" sz="1360" b="1"/>
              <a:t>}</a:t>
            </a:r>
            <a:endParaRPr sz="1360" b="1"/>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938"/>
        <p:cNvGrpSpPr/>
        <p:nvPr/>
      </p:nvGrpSpPr>
      <p:grpSpPr>
        <a:xfrm>
          <a:off x="0" y="0"/>
          <a:ext cx="0" cy="0"/>
          <a:chOff x="0" y="0"/>
          <a:chExt cx="0" cy="0"/>
        </a:xfrm>
      </p:grpSpPr>
      <p:sp>
        <p:nvSpPr>
          <p:cNvPr id="939" name="Google Shape;939;p6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Inicialización de variables </a:t>
            </a:r>
            <a:endParaRPr/>
          </a:p>
        </p:txBody>
      </p:sp>
      <p:sp>
        <p:nvSpPr>
          <p:cNvPr id="940" name="Google Shape;940;p6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Se utilizan los siguientes valores por defecto:</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graphicFrame>
        <p:nvGraphicFramePr>
          <p:cNvPr id="941" name="Google Shape;941;p65"/>
          <p:cNvGraphicFramePr/>
          <p:nvPr/>
        </p:nvGraphicFramePr>
        <p:xfrm>
          <a:off x="2201333" y="2616200"/>
          <a:ext cx="8128000" cy="3708500"/>
        </p:xfrm>
        <a:graphic>
          <a:graphicData uri="http://schemas.openxmlformats.org/drawingml/2006/table">
            <a:tbl>
              <a:tblPr firstRow="1" bandRow="1">
                <a:noFill/>
                <a:tableStyleId>{9053BB33-465E-4C1E-8C25-F25D0012DD11}</a:tableStyleId>
              </a:tblPr>
              <a:tblGrid>
                <a:gridCol w="4064000">
                  <a:extLst>
                    <a:ext uri="{9D8B030D-6E8A-4147-A177-3AD203B41FA5}">
                      <a16:colId xmlns:a16="http://schemas.microsoft.com/office/drawing/2014/main" val="20000"/>
                    </a:ext>
                  </a:extLst>
                </a:gridCol>
                <a:gridCol w="4064000">
                  <a:extLst>
                    <a:ext uri="{9D8B030D-6E8A-4147-A177-3AD203B41FA5}">
                      <a16:colId xmlns:a16="http://schemas.microsoft.com/office/drawing/2014/main" val="20001"/>
                    </a:ext>
                  </a:extLst>
                </a:gridCol>
              </a:tblGrid>
              <a:tr h="3708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byte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(byte ) 0 </a:t>
                      </a:r>
                      <a:endParaRPr sz="1800" u="none" strike="noStrike" cap="none"/>
                    </a:p>
                  </a:txBody>
                  <a:tcPr marL="91450" marR="91450" marT="45725" marB="45725"/>
                </a:tc>
                <a:extLst>
                  <a:ext uri="{0D108BD9-81ED-4DB2-BD59-A6C34878D82A}">
                    <a16:rowId xmlns:a16="http://schemas.microsoft.com/office/drawing/2014/main" val="10001"/>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short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(short) 0 </a:t>
                      </a:r>
                      <a:endParaRPr sz="1800" u="none" strike="noStrike" cap="none"/>
                    </a:p>
                  </a:txBody>
                  <a:tcPr marL="91450" marR="91450" marT="45725" marB="45725"/>
                </a:tc>
                <a:extLst>
                  <a:ext uri="{0D108BD9-81ED-4DB2-BD59-A6C34878D82A}">
                    <a16:rowId xmlns:a16="http://schemas.microsoft.com/office/drawing/2014/main" val="10002"/>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Int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0</a:t>
                      </a:r>
                      <a:endParaRPr sz="1800" u="none" strike="noStrike" cap="none"/>
                    </a:p>
                  </a:txBody>
                  <a:tcPr marL="91450" marR="91450" marT="45725" marB="45725"/>
                </a:tc>
                <a:extLst>
                  <a:ext uri="{0D108BD9-81ED-4DB2-BD59-A6C34878D82A}">
                    <a16:rowId xmlns:a16="http://schemas.microsoft.com/office/drawing/2014/main" val="10003"/>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long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0</a:t>
                      </a:r>
                      <a:endParaRPr sz="1400" u="none" strike="noStrike" cap="none"/>
                    </a:p>
                  </a:txBody>
                  <a:tcPr marL="91450" marR="91450" marT="45725" marB="45725"/>
                </a:tc>
                <a:extLst>
                  <a:ext uri="{0D108BD9-81ED-4DB2-BD59-A6C34878D82A}">
                    <a16:rowId xmlns:a16="http://schemas.microsoft.com/office/drawing/2014/main" val="10004"/>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float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0.0f</a:t>
                      </a:r>
                      <a:endParaRPr sz="1400" u="none" strike="noStrike" cap="none"/>
                    </a:p>
                  </a:txBody>
                  <a:tcPr marL="91450" marR="91450" marT="45725" marB="45725"/>
                </a:tc>
                <a:extLst>
                  <a:ext uri="{0D108BD9-81ED-4DB2-BD59-A6C34878D82A}">
                    <a16:rowId xmlns:a16="http://schemas.microsoft.com/office/drawing/2014/main" val="10005"/>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double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0.0</a:t>
                      </a:r>
                      <a:endParaRPr sz="1400" u="none" strike="noStrike" cap="none"/>
                    </a:p>
                  </a:txBody>
                  <a:tcPr marL="91450" marR="91450" marT="45725" marB="45725"/>
                </a:tc>
                <a:extLst>
                  <a:ext uri="{0D108BD9-81ED-4DB2-BD59-A6C34878D82A}">
                    <a16:rowId xmlns:a16="http://schemas.microsoft.com/office/drawing/2014/main" val="10006"/>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char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 u000 ́(carácter nulo)</a:t>
                      </a:r>
                      <a:endParaRPr sz="1800" u="none" strike="noStrike" cap="none"/>
                    </a:p>
                  </a:txBody>
                  <a:tcPr marL="91450" marR="91450" marT="45725" marB="45725"/>
                </a:tc>
                <a:extLst>
                  <a:ext uri="{0D108BD9-81ED-4DB2-BD59-A6C34878D82A}">
                    <a16:rowId xmlns:a16="http://schemas.microsoft.com/office/drawing/2014/main" val="10007"/>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solidFill>
                            <a:schemeClr val="dk1"/>
                          </a:solidFill>
                          <a:latin typeface="Calibri"/>
                          <a:ea typeface="Calibri"/>
                          <a:cs typeface="Calibri"/>
                          <a:sym typeface="Calibri"/>
                        </a:rPr>
                        <a:t>boolean </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false</a:t>
                      </a:r>
                      <a:endParaRPr sz="1400" u="none" strike="noStrike" cap="none"/>
                    </a:p>
                  </a:txBody>
                  <a:tcPr marL="91450" marR="91450" marT="45725" marB="45725"/>
                </a:tc>
                <a:extLst>
                  <a:ext uri="{0D108BD9-81ED-4DB2-BD59-A6C34878D82A}">
                    <a16:rowId xmlns:a16="http://schemas.microsoft.com/office/drawing/2014/main" val="10008"/>
                  </a:ext>
                </a:extLst>
              </a:tr>
              <a:tr h="37085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String y </a:t>
                      </a:r>
                      <a:r>
                        <a:rPr lang="en-US" sz="1800" u="none" strike="noStrike" cap="none">
                          <a:solidFill>
                            <a:schemeClr val="dk1"/>
                          </a:solidFill>
                          <a:latin typeface="Calibri"/>
                          <a:ea typeface="Calibri"/>
                          <a:cs typeface="Calibri"/>
                          <a:sym typeface="Calibri"/>
                        </a:rPr>
                        <a:t>tipos referencia</a:t>
                      </a:r>
                      <a:endParaRPr sz="1800" u="none" strike="noStrike" cap="none"/>
                    </a:p>
                  </a:txBody>
                  <a:tcPr marL="91450" marR="91450" marT="45725" marB="45725"/>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null</a:t>
                      </a:r>
                      <a:endParaRPr sz="1800" u="none" strike="noStrike" cap="none"/>
                    </a:p>
                  </a:txBody>
                  <a:tcPr marL="91450" marR="91450" marT="45725" marB="45725"/>
                </a:tc>
                <a:extLst>
                  <a:ext uri="{0D108BD9-81ED-4DB2-BD59-A6C34878D82A}">
                    <a16:rowId xmlns:a16="http://schemas.microsoft.com/office/drawing/2014/main" val="10009"/>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g72b3f69c4d_1_3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El paradigma Orientado a Objetos</a:t>
            </a:r>
            <a:endParaRPr/>
          </a:p>
        </p:txBody>
      </p:sp>
      <p:sp>
        <p:nvSpPr>
          <p:cNvPr id="181" name="Google Shape;181;g72b3f69c4d_1_37"/>
          <p:cNvSpPr txBox="1">
            <a:spLocks noGrp="1"/>
          </p:cNvSpPr>
          <p:nvPr>
            <p:ph type="body" idx="1"/>
          </p:nvPr>
        </p:nvSpPr>
        <p:spPr>
          <a:xfrm>
            <a:off x="838200" y="1690689"/>
            <a:ext cx="10515600" cy="4486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Ejemplo: Imaginen que están haciendo un sistema de navegación para los carros (como google maps), </a:t>
            </a:r>
            <a:r>
              <a:rPr lang="en-US" b="1"/>
              <a:t>¿que objetos identifica en el problema?</a:t>
            </a:r>
            <a:endParaRPr b="1"/>
          </a:p>
        </p:txBody>
      </p:sp>
      <p:pic>
        <p:nvPicPr>
          <p:cNvPr id="182" name="Google Shape;182;g72b3f69c4d_1_37"/>
          <p:cNvPicPr preferRelativeResize="0"/>
          <p:nvPr/>
        </p:nvPicPr>
        <p:blipFill rotWithShape="1">
          <a:blip r:embed="rId3">
            <a:alphaModFix/>
          </a:blip>
          <a:srcRect/>
          <a:stretch/>
        </p:blipFill>
        <p:spPr>
          <a:xfrm>
            <a:off x="2695855" y="3098800"/>
            <a:ext cx="3348630" cy="3078163"/>
          </a:xfrm>
          <a:prstGeom prst="rect">
            <a:avLst/>
          </a:prstGeom>
          <a:noFill/>
          <a:ln>
            <a:noFill/>
          </a:ln>
        </p:spPr>
      </p:pic>
      <p:pic>
        <p:nvPicPr>
          <p:cNvPr id="183" name="Google Shape;183;g72b3f69c4d_1_37"/>
          <p:cNvPicPr preferRelativeResize="0"/>
          <p:nvPr/>
        </p:nvPicPr>
        <p:blipFill rotWithShape="1">
          <a:blip r:embed="rId4">
            <a:alphaModFix/>
          </a:blip>
          <a:srcRect t="3297" r="2323"/>
          <a:stretch/>
        </p:blipFill>
        <p:spPr>
          <a:xfrm>
            <a:off x="6393887" y="3098800"/>
            <a:ext cx="3311356" cy="3078164"/>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Precedencia de Operadores</a:t>
            </a:r>
            <a:endParaRPr/>
          </a:p>
        </p:txBody>
      </p:sp>
      <p:graphicFrame>
        <p:nvGraphicFramePr>
          <p:cNvPr id="947" name="Google Shape;947;p67"/>
          <p:cNvGraphicFramePr/>
          <p:nvPr/>
        </p:nvGraphicFramePr>
        <p:xfrm>
          <a:off x="838200" y="1825625"/>
          <a:ext cx="10515575" cy="4657765"/>
        </p:xfrm>
        <a:graphic>
          <a:graphicData uri="http://schemas.openxmlformats.org/drawingml/2006/table">
            <a:tbl>
              <a:tblPr>
                <a:noFill/>
                <a:tableStyleId>{A8490657-F6FD-4B77-8E3B-A31F2E95E493}</a:tableStyleId>
              </a:tblPr>
              <a:tblGrid>
                <a:gridCol w="1460500">
                  <a:extLst>
                    <a:ext uri="{9D8B030D-6E8A-4147-A177-3AD203B41FA5}">
                      <a16:colId xmlns:a16="http://schemas.microsoft.com/office/drawing/2014/main" val="20000"/>
                    </a:ext>
                  </a:extLst>
                </a:gridCol>
                <a:gridCol w="2239425">
                  <a:extLst>
                    <a:ext uri="{9D8B030D-6E8A-4147-A177-3AD203B41FA5}">
                      <a16:colId xmlns:a16="http://schemas.microsoft.com/office/drawing/2014/main" val="20001"/>
                    </a:ext>
                  </a:extLst>
                </a:gridCol>
                <a:gridCol w="3278000">
                  <a:extLst>
                    <a:ext uri="{9D8B030D-6E8A-4147-A177-3AD203B41FA5}">
                      <a16:colId xmlns:a16="http://schemas.microsoft.com/office/drawing/2014/main" val="20002"/>
                    </a:ext>
                  </a:extLst>
                </a:gridCol>
                <a:gridCol w="3537650">
                  <a:extLst>
                    <a:ext uri="{9D8B030D-6E8A-4147-A177-3AD203B41FA5}">
                      <a16:colId xmlns:a16="http://schemas.microsoft.com/office/drawing/2014/main" val="20003"/>
                    </a:ext>
                  </a:extLst>
                </a:gridCol>
              </a:tblGrid>
              <a:tr h="381000">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Prec.</a:t>
                      </a:r>
                      <a:endParaRPr sz="1400" u="none" strike="noStrike" cap="none"/>
                    </a:p>
                  </a:txBody>
                  <a:tcPr marL="116850" marR="1168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Operador</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Operación</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Orden</a:t>
                      </a:r>
                      <a:endParaRPr sz="1400" u="none" strike="noStrike" cap="none"/>
                    </a:p>
                  </a:txBody>
                  <a:tcPr marL="116850" marR="1168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1</a:t>
                      </a:r>
                      <a:endParaRPr sz="1400" u="none" strike="noStrike" cap="none"/>
                    </a:p>
                  </a:txBody>
                  <a:tcPr marL="116850" marR="1168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Mas unario</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Menos unario</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 -&gt; L</a:t>
                      </a:r>
                      <a:endParaRPr sz="1400" u="none" strike="noStrike" cap="none"/>
                    </a:p>
                  </a:txBody>
                  <a:tcPr marL="116850" marR="1168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2</a:t>
                      </a:r>
                      <a:endParaRPr sz="1400" u="none" strike="noStrike" cap="none"/>
                    </a:p>
                  </a:txBody>
                  <a:tcPr marL="116850" marR="1168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Multiplicación</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División</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Residuo</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 -&gt; R</a:t>
                      </a:r>
                      <a:endParaRPr sz="1400" u="none" strike="noStrike" cap="none"/>
                    </a:p>
                  </a:txBody>
                  <a:tcPr marL="116850" marR="1168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00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3</a:t>
                      </a:r>
                      <a:endParaRPr sz="1400" u="none" strike="noStrike" cap="none"/>
                    </a:p>
                  </a:txBody>
                  <a:tcPr marL="116850" marR="1168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Suma</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Resta</a:t>
                      </a:r>
                      <a:endParaRPr sz="1400" u="none" strike="noStrike" cap="none"/>
                    </a:p>
                    <a:p>
                      <a:pPr marL="0" marR="0" lvl="0" indent="0" algn="ctr" rtl="0">
                        <a:lnSpc>
                          <a:spcPct val="100000"/>
                        </a:lnSpc>
                        <a:spcBef>
                          <a:spcPts val="48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Concatenación</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 -&gt; R</a:t>
                      </a:r>
                      <a:endParaRPr sz="1400" u="none" strike="noStrike" cap="none"/>
                    </a:p>
                  </a:txBody>
                  <a:tcPr marL="116850" marR="1168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8262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4</a:t>
                      </a:r>
                      <a:endParaRPr sz="1400" u="none" strike="noStrike" cap="none"/>
                    </a:p>
                  </a:txBody>
                  <a:tcPr marL="116850" marR="1168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Asignación</a:t>
                      </a:r>
                      <a:endParaRPr sz="1400" u="none" strike="noStrike" cap="none"/>
                    </a:p>
                  </a:txBody>
                  <a:tcPr marL="116850" marR="1168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 -&gt; L</a:t>
                      </a:r>
                      <a:endParaRPr sz="1400" u="none" strike="noStrike" cap="none"/>
                    </a:p>
                  </a:txBody>
                  <a:tcPr marL="116850" marR="1168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951"/>
        <p:cNvGrpSpPr/>
        <p:nvPr/>
      </p:nvGrpSpPr>
      <p:grpSpPr>
        <a:xfrm>
          <a:off x="0" y="0"/>
          <a:ext cx="0" cy="0"/>
          <a:chOff x="0" y="0"/>
          <a:chExt cx="0" cy="0"/>
        </a:xfrm>
      </p:grpSpPr>
      <p:sp>
        <p:nvSpPr>
          <p:cNvPr id="952" name="Google Shape;952;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Conversión de Datos</a:t>
            </a:r>
            <a:endParaRPr/>
          </a:p>
        </p:txBody>
      </p:sp>
      <p:graphicFrame>
        <p:nvGraphicFramePr>
          <p:cNvPr id="953" name="Google Shape;953;p68"/>
          <p:cNvGraphicFramePr/>
          <p:nvPr/>
        </p:nvGraphicFramePr>
        <p:xfrm>
          <a:off x="838200" y="1825625"/>
          <a:ext cx="10515600" cy="3435415"/>
        </p:xfrm>
        <a:graphic>
          <a:graphicData uri="http://schemas.openxmlformats.org/drawingml/2006/table">
            <a:tbl>
              <a:tblPr>
                <a:noFill/>
                <a:tableStyleId>{A8490657-F6FD-4B77-8E3B-A31F2E95E493}</a:tableStyleId>
              </a:tblPr>
              <a:tblGrid>
                <a:gridCol w="4151250">
                  <a:extLst>
                    <a:ext uri="{9D8B030D-6E8A-4147-A177-3AD203B41FA5}">
                      <a16:colId xmlns:a16="http://schemas.microsoft.com/office/drawing/2014/main" val="20000"/>
                    </a:ext>
                  </a:extLst>
                </a:gridCol>
                <a:gridCol w="636435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De</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A</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short, int, long, float, double</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short</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 long, float, double</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00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char</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 long, float, double</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long, float, double</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365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long</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float, double</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float</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double</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954" name="Google Shape;954;p68"/>
          <p:cNvSpPr txBox="1"/>
          <p:nvPr/>
        </p:nvSpPr>
        <p:spPr>
          <a:xfrm>
            <a:off x="2133600" y="5486400"/>
            <a:ext cx="807720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Conversiones siempre posibles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958"/>
        <p:cNvGrpSpPr/>
        <p:nvPr/>
      </p:nvGrpSpPr>
      <p:grpSpPr>
        <a:xfrm>
          <a:off x="0" y="0"/>
          <a:ext cx="0" cy="0"/>
          <a:chOff x="0" y="0"/>
          <a:chExt cx="0" cy="0"/>
        </a:xfrm>
      </p:grpSpPr>
      <p:sp>
        <p:nvSpPr>
          <p:cNvPr id="959" name="Google Shape;959;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Conversión de Datos</a:t>
            </a:r>
            <a:endParaRPr/>
          </a:p>
        </p:txBody>
      </p:sp>
      <p:graphicFrame>
        <p:nvGraphicFramePr>
          <p:cNvPr id="960" name="Google Shape;960;p69"/>
          <p:cNvGraphicFramePr/>
          <p:nvPr/>
        </p:nvGraphicFramePr>
        <p:xfrm>
          <a:off x="838200" y="1825625"/>
          <a:ext cx="10515600" cy="3970415"/>
        </p:xfrm>
        <a:graphic>
          <a:graphicData uri="http://schemas.openxmlformats.org/drawingml/2006/table">
            <a:tbl>
              <a:tblPr>
                <a:noFill/>
                <a:tableStyleId>{A8490657-F6FD-4B77-8E3B-A31F2E95E493}</a:tableStyleId>
              </a:tblPr>
              <a:tblGrid>
                <a:gridCol w="4151250">
                  <a:extLst>
                    <a:ext uri="{9D8B030D-6E8A-4147-A177-3AD203B41FA5}">
                      <a16:colId xmlns:a16="http://schemas.microsoft.com/office/drawing/2014/main" val="20000"/>
                    </a:ext>
                  </a:extLst>
                </a:gridCol>
                <a:gridCol w="636435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De</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1" i="0" u="none" strike="noStrike" cap="none">
                          <a:solidFill>
                            <a:schemeClr val="dk1"/>
                          </a:solidFill>
                          <a:latin typeface="Arial"/>
                          <a:ea typeface="Arial"/>
                          <a:cs typeface="Arial"/>
                          <a:sym typeface="Arial"/>
                        </a:rPr>
                        <a:t>A</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char</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short</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 char</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00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char</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 short</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 short, char</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365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long</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 short, char, int</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float</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 short, char, int, long</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double</a:t>
                      </a:r>
                      <a:endParaRPr sz="1400" u="none" strike="noStrike" cap="none"/>
                    </a:p>
                  </a:txBody>
                  <a:tcPr marL="128750" marR="1287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 short, char, int, long, float</a:t>
                      </a:r>
                      <a:endParaRPr sz="1400" u="none" strike="noStrike" cap="none"/>
                    </a:p>
                  </a:txBody>
                  <a:tcPr marL="128750" marR="1287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961" name="Google Shape;961;p69"/>
          <p:cNvSpPr txBox="1"/>
          <p:nvPr/>
        </p:nvSpPr>
        <p:spPr>
          <a:xfrm>
            <a:off x="2133600" y="5638800"/>
            <a:ext cx="8077200" cy="4572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dk1"/>
                </a:solidFill>
                <a:latin typeface="Calibri"/>
                <a:ea typeface="Calibri"/>
                <a:cs typeface="Calibri"/>
                <a:sym typeface="Calibri"/>
              </a:rPr>
              <a:t>Conversiones probables dependiendo de valores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965"/>
        <p:cNvGrpSpPr/>
        <p:nvPr/>
      </p:nvGrpSpPr>
      <p:grpSpPr>
        <a:xfrm>
          <a:off x="0" y="0"/>
          <a:ext cx="0" cy="0"/>
          <a:chOff x="0" y="0"/>
          <a:chExt cx="0" cy="0"/>
        </a:xfrm>
      </p:grpSpPr>
      <p:sp>
        <p:nvSpPr>
          <p:cNvPr id="966" name="Google Shape;966;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000"/>
              <a:buFont typeface="Calibri"/>
              <a:buNone/>
            </a:pPr>
            <a:r>
              <a:rPr lang="en-US" sz="4000"/>
              <a:t>Conversión de Datos</a:t>
            </a:r>
            <a:endParaRPr/>
          </a:p>
        </p:txBody>
      </p:sp>
      <p:sp>
        <p:nvSpPr>
          <p:cNvPr id="967" name="Google Shape;967;p7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lnSpcReduction="10000"/>
          </a:bodyPr>
          <a:lstStyle/>
          <a:p>
            <a:pPr marL="228600" lvl="0" indent="-228600" algn="l" rtl="0">
              <a:lnSpc>
                <a:spcPct val="90000"/>
              </a:lnSpc>
              <a:spcBef>
                <a:spcPts val="0"/>
              </a:spcBef>
              <a:spcAft>
                <a:spcPts val="0"/>
              </a:spcAft>
              <a:buClr>
                <a:srgbClr val="FFCC00"/>
              </a:buClr>
              <a:buSzPts val="1920"/>
              <a:buFont typeface="Noto Sans Symbols"/>
              <a:buChar char="❑"/>
            </a:pPr>
            <a:r>
              <a:rPr lang="en-US" sz="2400" dirty="0"/>
              <a:t>Por </a:t>
            </a:r>
            <a:r>
              <a:rPr lang="en-US" sz="2400" dirty="0" err="1"/>
              <a:t>asignación</a:t>
            </a:r>
            <a:endParaRPr dirty="0"/>
          </a:p>
          <a:p>
            <a:pPr marL="685800" lvl="1" indent="-228600" algn="l" rtl="0">
              <a:lnSpc>
                <a:spcPct val="90000"/>
              </a:lnSpc>
              <a:spcBef>
                <a:spcPts val="500"/>
              </a:spcBef>
              <a:spcAft>
                <a:spcPts val="0"/>
              </a:spcAft>
              <a:buClr>
                <a:srgbClr val="FFCC00"/>
              </a:buClr>
              <a:buSzPts val="1600"/>
              <a:buFont typeface="Noto Sans Symbols"/>
              <a:buNone/>
            </a:pPr>
            <a:r>
              <a:rPr lang="en-US" sz="2000" dirty="0"/>
              <a:t>float money;</a:t>
            </a:r>
            <a:endParaRPr dirty="0"/>
          </a:p>
          <a:p>
            <a:pPr marL="685800" lvl="1" indent="-228600" algn="l" rtl="0">
              <a:lnSpc>
                <a:spcPct val="90000"/>
              </a:lnSpc>
              <a:spcBef>
                <a:spcPts val="500"/>
              </a:spcBef>
              <a:spcAft>
                <a:spcPts val="0"/>
              </a:spcAft>
              <a:buClr>
                <a:srgbClr val="FFCC00"/>
              </a:buClr>
              <a:buSzPts val="1600"/>
              <a:buFont typeface="Noto Sans Symbols"/>
              <a:buNone/>
            </a:pPr>
            <a:r>
              <a:rPr lang="en-US" sz="2000" dirty="0"/>
              <a:t>int dollars=25;</a:t>
            </a:r>
            <a:endParaRPr dirty="0"/>
          </a:p>
          <a:p>
            <a:pPr marL="685800" lvl="1" indent="-228600" algn="l" rtl="0">
              <a:lnSpc>
                <a:spcPct val="90000"/>
              </a:lnSpc>
              <a:spcBef>
                <a:spcPts val="500"/>
              </a:spcBef>
              <a:spcAft>
                <a:spcPts val="0"/>
              </a:spcAft>
              <a:buClr>
                <a:srgbClr val="FFCC00"/>
              </a:buClr>
              <a:buSzPts val="1600"/>
              <a:buFont typeface="Noto Sans Symbols"/>
              <a:buNone/>
            </a:pPr>
            <a:r>
              <a:rPr lang="en-US" sz="2000" dirty="0"/>
              <a:t>money = dollars;</a:t>
            </a:r>
            <a:endParaRPr dirty="0"/>
          </a:p>
          <a:p>
            <a:pPr marL="685800" lvl="1" indent="-228600" algn="l" rtl="0">
              <a:lnSpc>
                <a:spcPct val="90000"/>
              </a:lnSpc>
              <a:spcBef>
                <a:spcPts val="500"/>
              </a:spcBef>
              <a:spcAft>
                <a:spcPts val="0"/>
              </a:spcAft>
              <a:buClr>
                <a:srgbClr val="FFCC00"/>
              </a:buClr>
              <a:buSzPts val="1600"/>
              <a:buFont typeface="Noto Sans Symbols"/>
              <a:buChar char="❑"/>
            </a:pPr>
            <a:r>
              <a:rPr lang="en-US" sz="2000" dirty="0"/>
              <a:t>money = 25.0;</a:t>
            </a:r>
            <a:endParaRPr dirty="0"/>
          </a:p>
          <a:p>
            <a:pPr marL="228600" lvl="0" indent="-228600" algn="l" rtl="0">
              <a:lnSpc>
                <a:spcPct val="90000"/>
              </a:lnSpc>
              <a:spcBef>
                <a:spcPts val="1000"/>
              </a:spcBef>
              <a:spcAft>
                <a:spcPts val="0"/>
              </a:spcAft>
              <a:buClr>
                <a:srgbClr val="FFCC00"/>
              </a:buClr>
              <a:buSzPts val="1920"/>
              <a:buFont typeface="Noto Sans Symbols"/>
              <a:buChar char="❑"/>
            </a:pPr>
            <a:r>
              <a:rPr lang="en-US" sz="2400" dirty="0"/>
              <a:t>Por </a:t>
            </a:r>
            <a:r>
              <a:rPr lang="en-US" sz="2400" dirty="0" err="1"/>
              <a:t>promoción</a:t>
            </a:r>
            <a:r>
              <a:rPr lang="en-US" sz="2400" dirty="0"/>
              <a:t> </a:t>
            </a:r>
            <a:r>
              <a:rPr lang="en-US" sz="2400" dirty="0" err="1"/>
              <a:t>autom</a:t>
            </a:r>
            <a:r>
              <a:rPr lang="es-419" sz="2400" dirty="0"/>
              <a:t>ática</a:t>
            </a:r>
            <a:endParaRPr dirty="0"/>
          </a:p>
          <a:p>
            <a:pPr marL="685800" lvl="1" indent="-228600" algn="l" rtl="0">
              <a:lnSpc>
                <a:spcPct val="90000"/>
              </a:lnSpc>
              <a:spcBef>
                <a:spcPts val="500"/>
              </a:spcBef>
              <a:spcAft>
                <a:spcPts val="0"/>
              </a:spcAft>
              <a:buClr>
                <a:srgbClr val="FFCC00"/>
              </a:buClr>
              <a:buSzPts val="1600"/>
              <a:buFont typeface="Noto Sans Symbols"/>
              <a:buNone/>
            </a:pPr>
            <a:r>
              <a:rPr lang="en-US" sz="2000" dirty="0"/>
              <a:t>float sum, result;</a:t>
            </a:r>
          </a:p>
          <a:p>
            <a:pPr marL="685800" lvl="1" indent="-228600" algn="l" rtl="0">
              <a:lnSpc>
                <a:spcPct val="90000"/>
              </a:lnSpc>
              <a:spcBef>
                <a:spcPts val="500"/>
              </a:spcBef>
              <a:spcAft>
                <a:spcPts val="0"/>
              </a:spcAft>
              <a:buClr>
                <a:srgbClr val="FFCC00"/>
              </a:buClr>
              <a:buSzPts val="1600"/>
              <a:buFont typeface="Noto Sans Symbols"/>
              <a:buNone/>
            </a:pPr>
            <a:r>
              <a:rPr lang="es-419" sz="2000" dirty="0"/>
              <a:t>sum </a:t>
            </a:r>
            <a:r>
              <a:rPr lang="en-US" sz="2000" dirty="0"/>
              <a:t>= 20.30f;</a:t>
            </a:r>
            <a:endParaRPr sz="2000" dirty="0"/>
          </a:p>
          <a:p>
            <a:pPr marL="685800" lvl="1" indent="-228600" algn="l" rtl="0">
              <a:lnSpc>
                <a:spcPct val="90000"/>
              </a:lnSpc>
              <a:spcBef>
                <a:spcPts val="500"/>
              </a:spcBef>
              <a:spcAft>
                <a:spcPts val="0"/>
              </a:spcAft>
              <a:buClr>
                <a:srgbClr val="FFCC00"/>
              </a:buClr>
              <a:buSzPts val="1600"/>
              <a:buFont typeface="Noto Sans Symbols"/>
              <a:buNone/>
            </a:pPr>
            <a:r>
              <a:rPr lang="en-US" sz="2000" dirty="0"/>
              <a:t>int count = 10;</a:t>
            </a:r>
            <a:endParaRPr dirty="0"/>
          </a:p>
          <a:p>
            <a:pPr marL="685800" lvl="1" indent="-228600" algn="l" rtl="0">
              <a:lnSpc>
                <a:spcPct val="90000"/>
              </a:lnSpc>
              <a:spcBef>
                <a:spcPts val="500"/>
              </a:spcBef>
              <a:spcAft>
                <a:spcPts val="0"/>
              </a:spcAft>
              <a:buClr>
                <a:srgbClr val="FFCC00"/>
              </a:buClr>
              <a:buSzPts val="1600"/>
              <a:buFont typeface="Noto Sans Symbols"/>
              <a:buNone/>
            </a:pPr>
            <a:r>
              <a:rPr lang="en-US" sz="2000" dirty="0"/>
              <a:t>result = sum / count;	//count es conv. a float </a:t>
            </a:r>
            <a:endParaRPr dirty="0"/>
          </a:p>
          <a:p>
            <a:pPr marL="228600" lvl="0" indent="-228600" algn="l" rtl="0">
              <a:lnSpc>
                <a:spcPct val="90000"/>
              </a:lnSpc>
              <a:spcBef>
                <a:spcPts val="1000"/>
              </a:spcBef>
              <a:spcAft>
                <a:spcPts val="0"/>
              </a:spcAft>
              <a:buClr>
                <a:srgbClr val="FFCC00"/>
              </a:buClr>
              <a:buSzPts val="1920"/>
              <a:buFont typeface="Noto Sans Symbols"/>
              <a:buChar char="❑"/>
            </a:pPr>
            <a:r>
              <a:rPr lang="en-US" sz="2400" dirty="0"/>
              <a:t>Por casting</a:t>
            </a:r>
            <a:endParaRPr dirty="0"/>
          </a:p>
          <a:p>
            <a:pPr marL="685800" lvl="1" indent="-228600" algn="l" rtl="0">
              <a:lnSpc>
                <a:spcPct val="90000"/>
              </a:lnSpc>
              <a:spcBef>
                <a:spcPts val="500"/>
              </a:spcBef>
              <a:spcAft>
                <a:spcPts val="0"/>
              </a:spcAft>
              <a:buClr>
                <a:srgbClr val="FFCC00"/>
              </a:buClr>
              <a:buSzPts val="1600"/>
              <a:buFont typeface="Noto Sans Symbols"/>
              <a:buChar char="❑"/>
            </a:pPr>
            <a:r>
              <a:rPr lang="en-US" sz="2000" dirty="0"/>
              <a:t>dollars = (int) money;</a:t>
            </a:r>
            <a:endParaRPr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p7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Promoción automática</a:t>
            </a:r>
            <a:endParaRPr/>
          </a:p>
        </p:txBody>
      </p:sp>
      <p:sp>
        <p:nvSpPr>
          <p:cNvPr id="974" name="Google Shape;974;p7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sz="2800"/>
              <a:t>Las reglas de promoción se aplican a </a:t>
            </a:r>
            <a:endParaRPr/>
          </a:p>
          <a:p>
            <a:pPr marL="685800" lvl="1" indent="-228600" algn="l" rtl="0">
              <a:lnSpc>
                <a:spcPct val="90000"/>
              </a:lnSpc>
              <a:spcBef>
                <a:spcPts val="500"/>
              </a:spcBef>
              <a:spcAft>
                <a:spcPts val="0"/>
              </a:spcAft>
              <a:buSzPts val="2600"/>
              <a:buFont typeface="Noto Sans Symbols"/>
              <a:buChar char="❑"/>
            </a:pPr>
            <a:r>
              <a:rPr lang="en-US" sz="2600"/>
              <a:t>expresiones que contienen valores de dos o más tipos primitivos </a:t>
            </a:r>
            <a:endParaRPr/>
          </a:p>
          <a:p>
            <a:pPr marL="685800" lvl="1" indent="-228600" algn="l" rtl="0">
              <a:lnSpc>
                <a:spcPct val="90000"/>
              </a:lnSpc>
              <a:spcBef>
                <a:spcPts val="500"/>
              </a:spcBef>
              <a:spcAft>
                <a:spcPts val="0"/>
              </a:spcAft>
              <a:buSzPts val="2600"/>
              <a:buFont typeface="Noto Sans Symbols"/>
              <a:buChar char="❑"/>
            </a:pPr>
            <a:r>
              <a:rPr lang="en-US" sz="2600"/>
              <a:t> valores de tipo primitivo pasados ​​como argumentos a métodos.</a:t>
            </a:r>
            <a:endParaRPr/>
          </a:p>
          <a:p>
            <a:pPr marL="0" lvl="0" indent="0" algn="l" rtl="0">
              <a:lnSpc>
                <a:spcPct val="90000"/>
              </a:lnSpc>
              <a:spcBef>
                <a:spcPts val="1000"/>
              </a:spcBef>
              <a:spcAft>
                <a:spcPts val="0"/>
              </a:spcAft>
              <a:buSzPts val="2800"/>
              <a:buNone/>
            </a:pPr>
            <a:endParaRPr sz="2800"/>
          </a:p>
          <a:p>
            <a:pPr marL="228600" lvl="0" indent="-228600" algn="l" rtl="0">
              <a:lnSpc>
                <a:spcPct val="90000"/>
              </a:lnSpc>
              <a:spcBef>
                <a:spcPts val="1000"/>
              </a:spcBef>
              <a:spcAft>
                <a:spcPts val="0"/>
              </a:spcAft>
              <a:buClr>
                <a:srgbClr val="002060"/>
              </a:buClr>
              <a:buSzPts val="2800"/>
              <a:buFont typeface="Arial"/>
              <a:buChar char="•"/>
            </a:pPr>
            <a:r>
              <a:rPr lang="en-US" sz="2800"/>
              <a:t>Cuando se realiza una operación, si un operando es entero (</a:t>
            </a:r>
            <a:r>
              <a:rPr lang="en-US" sz="2800" b="1"/>
              <a:t>int</a:t>
            </a:r>
            <a:r>
              <a:rPr lang="en-US" sz="2800"/>
              <a:t>) y el otro es de coma flotante (</a:t>
            </a:r>
            <a:r>
              <a:rPr lang="en-US" sz="2800" b="1"/>
              <a:t>double</a:t>
            </a:r>
            <a:r>
              <a:rPr lang="en-US" sz="2800"/>
              <a:t>) el resultado es en coma flotante (</a:t>
            </a:r>
            <a:r>
              <a:rPr lang="en-US" sz="2800" b="1"/>
              <a:t>double</a:t>
            </a:r>
            <a:r>
              <a:rPr lang="en-US" sz="2800"/>
              <a:t>).</a:t>
            </a:r>
            <a:endParaRPr/>
          </a:p>
        </p:txBody>
      </p:sp>
      <p:pic>
        <p:nvPicPr>
          <p:cNvPr id="975" name="Google Shape;975;p71"/>
          <p:cNvPicPr preferRelativeResize="0"/>
          <p:nvPr/>
        </p:nvPicPr>
        <p:blipFill rotWithShape="1">
          <a:blip r:embed="rId3">
            <a:alphaModFix/>
          </a:blip>
          <a:srcRect/>
          <a:stretch/>
        </p:blipFill>
        <p:spPr>
          <a:xfrm>
            <a:off x="4900386" y="5020941"/>
            <a:ext cx="2452187" cy="956527"/>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980"/>
        <p:cNvGrpSpPr/>
        <p:nvPr/>
      </p:nvGrpSpPr>
      <p:grpSpPr>
        <a:xfrm>
          <a:off x="0" y="0"/>
          <a:ext cx="0" cy="0"/>
          <a:chOff x="0" y="0"/>
          <a:chExt cx="0" cy="0"/>
        </a:xfrm>
      </p:grpSpPr>
      <p:sp>
        <p:nvSpPr>
          <p:cNvPr id="981" name="Google Shape;981;g7204c7ae9f_0_118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Ejercicio</a:t>
            </a:r>
            <a:endParaRPr/>
          </a:p>
        </p:txBody>
      </p:sp>
      <p:sp>
        <p:nvSpPr>
          <p:cNvPr id="982" name="Google Shape;982;g7204c7ae9f_0_118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Actividad: Operadores y tipos de datos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78"/>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Expresiones y Estructuras de Control</a:t>
            </a:r>
            <a:endParaRPr/>
          </a:p>
        </p:txBody>
      </p:sp>
      <p:sp>
        <p:nvSpPr>
          <p:cNvPr id="988" name="Google Shape;988;p78"/>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7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Bloques y sentencias</a:t>
            </a:r>
            <a:endParaRPr/>
          </a:p>
        </p:txBody>
      </p:sp>
      <p:sp>
        <p:nvSpPr>
          <p:cNvPr id="994" name="Google Shape;994;p7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Sentencia </a:t>
            </a:r>
            <a:r>
              <a:rPr lang="en-US" b="1"/>
              <a:t>if</a:t>
            </a:r>
            <a:endParaRPr/>
          </a:p>
          <a:p>
            <a:pPr marL="274320" lvl="1" indent="0" algn="l" rtl="0">
              <a:lnSpc>
                <a:spcPct val="90000"/>
              </a:lnSpc>
              <a:spcBef>
                <a:spcPts val="500"/>
              </a:spcBef>
              <a:spcAft>
                <a:spcPts val="0"/>
              </a:spcAft>
              <a:buSzPts val="2400"/>
              <a:buNone/>
            </a:pPr>
            <a:r>
              <a:rPr lang="en-US"/>
              <a:t>La sentencia if permite llevar a cabo la ejecución condicional de sentencias.</a:t>
            </a:r>
            <a:endParaRPr/>
          </a:p>
          <a:p>
            <a:pPr marL="274320" lvl="1" indent="0" algn="l" rtl="0">
              <a:lnSpc>
                <a:spcPct val="90000"/>
              </a:lnSpc>
              <a:spcBef>
                <a:spcPts val="500"/>
              </a:spcBef>
              <a:spcAft>
                <a:spcPts val="0"/>
              </a:spcAft>
              <a:buSzPts val="2400"/>
              <a:buNone/>
            </a:pPr>
            <a:endParaRPr/>
          </a:p>
          <a:p>
            <a:pPr marL="228600" lvl="0" indent="-50800" algn="l" rtl="0">
              <a:lnSpc>
                <a:spcPct val="90000"/>
              </a:lnSpc>
              <a:spcBef>
                <a:spcPts val="1000"/>
              </a:spcBef>
              <a:spcAft>
                <a:spcPts val="0"/>
              </a:spcAft>
              <a:buClr>
                <a:srgbClr val="002060"/>
              </a:buClr>
              <a:buSzPts val="2800"/>
              <a:buFont typeface="Arial"/>
              <a:buNone/>
            </a:pPr>
            <a:endParaRPr b="1"/>
          </a:p>
          <a:p>
            <a:pPr marL="228600" lvl="0" indent="-50800" algn="l" rtl="0">
              <a:lnSpc>
                <a:spcPct val="90000"/>
              </a:lnSpc>
              <a:spcBef>
                <a:spcPts val="1000"/>
              </a:spcBef>
              <a:spcAft>
                <a:spcPts val="0"/>
              </a:spcAft>
              <a:buClr>
                <a:srgbClr val="002060"/>
              </a:buClr>
              <a:buSzPts val="2800"/>
              <a:buFont typeface="Arial"/>
              <a:buNone/>
            </a:pPr>
            <a:endParaRPr/>
          </a:p>
        </p:txBody>
      </p:sp>
      <p:pic>
        <p:nvPicPr>
          <p:cNvPr id="995" name="Google Shape;995;p79"/>
          <p:cNvPicPr preferRelativeResize="0"/>
          <p:nvPr/>
        </p:nvPicPr>
        <p:blipFill rotWithShape="1">
          <a:blip r:embed="rId3">
            <a:alphaModFix/>
          </a:blip>
          <a:srcRect/>
          <a:stretch/>
        </p:blipFill>
        <p:spPr>
          <a:xfrm>
            <a:off x="1228583" y="3429000"/>
            <a:ext cx="10296667" cy="2031179"/>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0"/>
          <p:cNvSpPr txBox="1">
            <a:spLocks noGrp="1"/>
          </p:cNvSpPr>
          <p:nvPr>
            <p:ph type="title"/>
          </p:nvPr>
        </p:nvSpPr>
        <p:spPr>
          <a:xfrm>
            <a:off x="838200" y="3079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if …else</a:t>
            </a:r>
            <a:endParaRPr/>
          </a:p>
        </p:txBody>
      </p:sp>
      <p:pic>
        <p:nvPicPr>
          <p:cNvPr id="1001" name="Google Shape;1001;p80"/>
          <p:cNvPicPr preferRelativeResize="0"/>
          <p:nvPr/>
        </p:nvPicPr>
        <p:blipFill rotWithShape="1">
          <a:blip r:embed="rId3">
            <a:alphaModFix/>
          </a:blip>
          <a:srcRect/>
          <a:stretch/>
        </p:blipFill>
        <p:spPr>
          <a:xfrm>
            <a:off x="838201" y="2106021"/>
            <a:ext cx="10687050" cy="2722386"/>
          </a:xfrm>
          <a:prstGeom prst="rect">
            <a:avLst/>
          </a:prstGeom>
          <a:noFill/>
          <a:ln>
            <a:noFill/>
          </a:ln>
        </p:spPr>
      </p:pic>
      <p:sp>
        <p:nvSpPr>
          <p:cNvPr id="1002" name="Google Shape;1002;p80"/>
          <p:cNvSpPr/>
          <p:nvPr/>
        </p:nvSpPr>
        <p:spPr>
          <a:xfrm>
            <a:off x="4724400" y="2381250"/>
            <a:ext cx="171450" cy="304800"/>
          </a:xfrm>
          <a:prstGeom prst="leftBrace">
            <a:avLst>
              <a:gd name="adj1" fmla="val 8333"/>
              <a:gd name="adj2" fmla="val 50000"/>
            </a:avLst>
          </a:prstGeom>
          <a:noFill/>
          <a:ln w="38100"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007"/>
        <p:cNvGrpSpPr/>
        <p:nvPr/>
      </p:nvGrpSpPr>
      <p:grpSpPr>
        <a:xfrm>
          <a:off x="0" y="0"/>
          <a:ext cx="0" cy="0"/>
          <a:chOff x="0" y="0"/>
          <a:chExt cx="0" cy="0"/>
        </a:xfrm>
      </p:grpSpPr>
      <p:sp>
        <p:nvSpPr>
          <p:cNvPr id="1008" name="Google Shape;1008;g7204c7ae9f_0_23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if …else</a:t>
            </a:r>
            <a:endParaRPr/>
          </a:p>
        </p:txBody>
      </p:sp>
      <p:sp>
        <p:nvSpPr>
          <p:cNvPr id="1009" name="Google Shape;1009;g7204c7ae9f_0_23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177800" lvl="0" indent="-177800" algn="just" rtl="0">
              <a:lnSpc>
                <a:spcPct val="90000"/>
              </a:lnSpc>
              <a:spcBef>
                <a:spcPts val="0"/>
              </a:spcBef>
              <a:spcAft>
                <a:spcPts val="0"/>
              </a:spcAft>
              <a:buClr>
                <a:srgbClr val="00B0F0"/>
              </a:buClr>
              <a:buSzPts val="2400"/>
              <a:buChar char="•"/>
            </a:pPr>
            <a:r>
              <a:rPr lang="en-US" sz="2400"/>
              <a:t>Si no se usan llaves para delimitar el bloque se ejecuta la sentencia que está directamente debajo de la condición.</a:t>
            </a:r>
            <a:endParaRPr sz="2400"/>
          </a:p>
        </p:txBody>
      </p:sp>
      <p:sp>
        <p:nvSpPr>
          <p:cNvPr id="1010" name="Google Shape;1010;g7204c7ae9f_0_238"/>
          <p:cNvSpPr/>
          <p:nvPr/>
        </p:nvSpPr>
        <p:spPr>
          <a:xfrm>
            <a:off x="1842775" y="2875525"/>
            <a:ext cx="9510900" cy="3036600"/>
          </a:xfrm>
          <a:prstGeom prst="rect">
            <a:avLst/>
          </a:prstGeom>
          <a:solidFill>
            <a:srgbClr val="F8F9FA"/>
          </a:solidFill>
          <a:ln>
            <a:noFill/>
          </a:ln>
        </p:spPr>
        <p:txBody>
          <a:bodyPr spcFirstLastPara="1" wrap="square" lIns="68575" tIns="34275" rIns="68575" bIns="34275" anchor="ctr" anchorCtr="0">
            <a:noAutofit/>
          </a:bodyPr>
          <a:lstStyle/>
          <a:p>
            <a:pPr marL="0" marR="0" lvl="0" indent="0" algn="l" rtl="0">
              <a:lnSpc>
                <a:spcPct val="100000"/>
              </a:lnSpc>
              <a:spcBef>
                <a:spcPts val="0"/>
              </a:spcBef>
              <a:spcAft>
                <a:spcPts val="0"/>
              </a:spcAft>
              <a:buClr>
                <a:srgbClr val="000000"/>
              </a:buClr>
              <a:buSzPts val="800"/>
              <a:buFont typeface="courier new"/>
              <a:buNone/>
            </a:pPr>
            <a:r>
              <a:rPr lang="en-US" sz="800" b="1"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public</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class</a:t>
            </a:r>
            <a:r>
              <a:rPr lang="en-US" sz="1400" b="0" i="0" u="none" strike="noStrike" cap="none">
                <a:solidFill>
                  <a:srgbClr val="000000"/>
                </a:solidFill>
                <a:latin typeface="courier new"/>
                <a:ea typeface="courier new"/>
                <a:cs typeface="courier new"/>
                <a:sym typeface="courier new"/>
              </a:rPr>
              <a:t> DivisionSegura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1" i="0" u="none" strike="noStrike" cap="none">
                <a:solidFill>
                  <a:srgbClr val="000000"/>
                </a:solidFill>
                <a:latin typeface="courier new"/>
                <a:ea typeface="courier new"/>
                <a:cs typeface="courier new"/>
                <a:sym typeface="courier new"/>
              </a:rPr>
              <a:t>        public</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static</a:t>
            </a: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void</a:t>
            </a:r>
            <a:r>
              <a:rPr lang="en-US" sz="1400" b="0" i="0" u="none" strike="noStrike" cap="none">
                <a:solidFill>
                  <a:srgbClr val="000000"/>
                </a:solidFill>
                <a:latin typeface="courier new"/>
                <a:ea typeface="courier new"/>
                <a:cs typeface="courier new"/>
                <a:sym typeface="courier new"/>
              </a:rPr>
              <a:t> main(String args[]){ </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int</a:t>
            </a:r>
            <a:r>
              <a:rPr lang="en-US" sz="1400" b="0" i="0" u="none" strike="noStrike" cap="none">
                <a:solidFill>
                  <a:srgbClr val="000000"/>
                </a:solidFill>
                <a:latin typeface="courier new"/>
                <a:ea typeface="courier new"/>
                <a:cs typeface="courier new"/>
                <a:sym typeface="courier new"/>
              </a:rPr>
              <a:t> x = 12; </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int</a:t>
            </a:r>
            <a:r>
              <a:rPr lang="en-US" sz="1400" b="0" i="0" u="none" strike="noStrike" cap="none">
                <a:solidFill>
                  <a:srgbClr val="000000"/>
                </a:solidFill>
                <a:latin typeface="courier new"/>
                <a:ea typeface="courier new"/>
                <a:cs typeface="courier new"/>
                <a:sym typeface="courier new"/>
              </a:rPr>
              <a:t> y = 2; </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int</a:t>
            </a:r>
            <a:r>
              <a:rPr lang="en-US" sz="1400" b="0" i="0" u="none" strike="noStrike" cap="none">
                <a:solidFill>
                  <a:srgbClr val="000000"/>
                </a:solidFill>
                <a:latin typeface="courier new"/>
                <a:ea typeface="courier new"/>
                <a:cs typeface="courier new"/>
                <a:sym typeface="courier new"/>
              </a:rPr>
              <a:t> z = 0; </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if</a:t>
            </a:r>
            <a:r>
              <a:rPr lang="en-US" sz="1400" b="0" i="0" u="none" strike="noStrike" cap="none">
                <a:solidFill>
                  <a:srgbClr val="000000"/>
                </a:solidFill>
                <a:latin typeface="courier new"/>
                <a:ea typeface="courier new"/>
                <a:cs typeface="courier new"/>
                <a:sym typeface="courier new"/>
              </a:rPr>
              <a:t>( y !=0 ) { </a:t>
            </a:r>
            <a:endParaRPr sz="1400" b="0" i="0" u="none" strike="noStrike" cap="none">
              <a:solidFill>
                <a:srgbClr val="000000"/>
              </a:solidFill>
              <a:latin typeface="Arial"/>
              <a:ea typeface="Arial"/>
              <a:cs typeface="Arial"/>
              <a:sym typeface="Arial"/>
            </a:endParaRPr>
          </a:p>
          <a:p>
            <a:pPr marL="91440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z = x / y;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System.out.println("El resultado es : " + z);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a:t>
            </a:r>
            <a:r>
              <a:rPr lang="en-US" sz="1400" b="1" i="0" u="none" strike="noStrike" cap="none">
                <a:solidFill>
                  <a:srgbClr val="000000"/>
                </a:solidFill>
                <a:latin typeface="courier new"/>
                <a:ea typeface="courier new"/>
                <a:cs typeface="courier new"/>
                <a:sym typeface="courier new"/>
              </a:rPr>
              <a:t>else</a:t>
            </a:r>
            <a:r>
              <a:rPr lang="en-US" sz="1400" b="0" i="0" u="none" strike="noStrike" cap="none">
                <a:solidFill>
                  <a:srgbClr val="000000"/>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System.out.println("Atención! se pretende dividir por 0");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800"/>
              <a:buFont typeface="courier new"/>
              <a:buNone/>
            </a:pPr>
            <a:r>
              <a:rPr lang="en-US" sz="1400" b="0" i="0" u="none" strike="noStrike" cap="none">
                <a:solidFill>
                  <a:srgbClr val="000000"/>
                </a:solidFill>
                <a:latin typeface="courier new"/>
                <a:ea typeface="courier new"/>
                <a:cs typeface="courier new"/>
                <a:sym typeface="courier new"/>
              </a:rPr>
              <a:t>    }</a:t>
            </a:r>
            <a:r>
              <a:rPr lang="en-US" sz="1400" b="0" i="0" u="none" strike="noStrike" cap="none">
                <a:solidFill>
                  <a:srgbClr val="000000"/>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g72b3f69c4d_1_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b="1"/>
              <a:t>Abstracción</a:t>
            </a:r>
            <a:endParaRPr b="1"/>
          </a:p>
        </p:txBody>
      </p:sp>
      <p:sp>
        <p:nvSpPr>
          <p:cNvPr id="189" name="Google Shape;189;g72b3f69c4d_1_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ctr" rtl="0">
              <a:lnSpc>
                <a:spcPct val="90000"/>
              </a:lnSpc>
              <a:spcBef>
                <a:spcPts val="0"/>
              </a:spcBef>
              <a:spcAft>
                <a:spcPts val="0"/>
              </a:spcAft>
              <a:buSzPts val="2800"/>
              <a:buNone/>
            </a:pPr>
            <a:endParaRPr i="1"/>
          </a:p>
          <a:p>
            <a:pPr marL="228600" lvl="0" indent="-50800" algn="ctr" rtl="0">
              <a:lnSpc>
                <a:spcPct val="90000"/>
              </a:lnSpc>
              <a:spcBef>
                <a:spcPts val="1000"/>
              </a:spcBef>
              <a:spcAft>
                <a:spcPts val="0"/>
              </a:spcAft>
              <a:buSzPts val="2800"/>
              <a:buNone/>
            </a:pPr>
            <a:endParaRPr i="1"/>
          </a:p>
          <a:p>
            <a:pPr marL="0" lvl="0" indent="0" algn="ctr" rtl="0">
              <a:lnSpc>
                <a:spcPct val="90000"/>
              </a:lnSpc>
              <a:spcBef>
                <a:spcPts val="1000"/>
              </a:spcBef>
              <a:spcAft>
                <a:spcPts val="0"/>
              </a:spcAft>
              <a:buSzPts val="2800"/>
              <a:buNone/>
            </a:pPr>
            <a:endParaRPr i="1"/>
          </a:p>
          <a:p>
            <a:pPr marL="0" lvl="0" indent="0" algn="ctr" rtl="0">
              <a:lnSpc>
                <a:spcPct val="90000"/>
              </a:lnSpc>
              <a:spcBef>
                <a:spcPts val="1000"/>
              </a:spcBef>
              <a:spcAft>
                <a:spcPts val="0"/>
              </a:spcAft>
              <a:buSzPts val="2800"/>
              <a:buNone/>
            </a:pPr>
            <a:r>
              <a:rPr lang="en-US" i="1"/>
              <a:t>Capacidad del ser humano para entender una situación excluyendo detalles y sólo viéndola a alto nivel.</a:t>
            </a:r>
            <a:endParaRPr i="1"/>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014"/>
        <p:cNvGrpSpPr/>
        <p:nvPr/>
      </p:nvGrpSpPr>
      <p:grpSpPr>
        <a:xfrm>
          <a:off x="0" y="0"/>
          <a:ext cx="0" cy="0"/>
          <a:chOff x="0" y="0"/>
          <a:chExt cx="0" cy="0"/>
        </a:xfrm>
      </p:grpSpPr>
      <p:sp>
        <p:nvSpPr>
          <p:cNvPr id="1015" name="Google Shape;1015;p8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if...else if…else</a:t>
            </a:r>
            <a:endParaRPr/>
          </a:p>
        </p:txBody>
      </p:sp>
      <p:pic>
        <p:nvPicPr>
          <p:cNvPr id="1016" name="Google Shape;1016;p81"/>
          <p:cNvPicPr preferRelativeResize="0">
            <a:picLocks noGrp="1"/>
          </p:cNvPicPr>
          <p:nvPr>
            <p:ph type="body" idx="1"/>
          </p:nvPr>
        </p:nvPicPr>
        <p:blipFill rotWithShape="1">
          <a:blip r:embed="rId3">
            <a:alphaModFix/>
          </a:blip>
          <a:srcRect/>
          <a:stretch/>
        </p:blipFill>
        <p:spPr>
          <a:xfrm>
            <a:off x="942224" y="1940542"/>
            <a:ext cx="10709534" cy="4060208"/>
          </a:xfrm>
          <a:prstGeom prst="rect">
            <a:avLst/>
          </a:prstGeom>
          <a:noFill/>
          <a:ln>
            <a:noFill/>
          </a:ln>
        </p:spPr>
      </p:pic>
      <p:sp>
        <p:nvSpPr>
          <p:cNvPr id="1017" name="Google Shape;1017;p81"/>
          <p:cNvSpPr/>
          <p:nvPr/>
        </p:nvSpPr>
        <p:spPr>
          <a:xfrm>
            <a:off x="4591050" y="2114550"/>
            <a:ext cx="171450" cy="304800"/>
          </a:xfrm>
          <a:prstGeom prst="leftBrace">
            <a:avLst>
              <a:gd name="adj1" fmla="val 8333"/>
              <a:gd name="adj2" fmla="val 50000"/>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82"/>
          <p:cNvSpPr txBox="1">
            <a:spLocks noGrp="1"/>
          </p:cNvSpPr>
          <p:nvPr>
            <p:ph type="title"/>
          </p:nvPr>
        </p:nvSpPr>
        <p:spPr>
          <a:xfrm>
            <a:off x="838200" y="30797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if...else anidado</a:t>
            </a:r>
            <a:endParaRPr/>
          </a:p>
        </p:txBody>
      </p:sp>
      <p:pic>
        <p:nvPicPr>
          <p:cNvPr id="1023" name="Google Shape;1023;p82"/>
          <p:cNvPicPr preferRelativeResize="0">
            <a:picLocks noGrp="1"/>
          </p:cNvPicPr>
          <p:nvPr>
            <p:ph type="body" idx="1"/>
          </p:nvPr>
        </p:nvPicPr>
        <p:blipFill rotWithShape="1">
          <a:blip r:embed="rId3">
            <a:alphaModFix/>
          </a:blip>
          <a:srcRect/>
          <a:stretch/>
        </p:blipFill>
        <p:spPr>
          <a:xfrm>
            <a:off x="838200" y="2052969"/>
            <a:ext cx="11162517" cy="3263236"/>
          </a:xfrm>
          <a:prstGeom prst="rect">
            <a:avLst/>
          </a:prstGeom>
          <a:noFill/>
          <a:ln>
            <a:noFill/>
          </a:ln>
        </p:spPr>
      </p:pic>
      <p:sp>
        <p:nvSpPr>
          <p:cNvPr id="1024" name="Google Shape;1024;p82"/>
          <p:cNvSpPr/>
          <p:nvPr/>
        </p:nvSpPr>
        <p:spPr>
          <a:xfrm>
            <a:off x="4857750" y="2305050"/>
            <a:ext cx="152400" cy="285750"/>
          </a:xfrm>
          <a:prstGeom prst="leftBrace">
            <a:avLst>
              <a:gd name="adj1" fmla="val 8333"/>
              <a:gd name="adj2" fmla="val 50000"/>
            </a:avLst>
          </a:prstGeom>
          <a:noFill/>
          <a:ln w="2857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switch</a:t>
            </a:r>
            <a:endParaRPr/>
          </a:p>
        </p:txBody>
      </p:sp>
      <p:pic>
        <p:nvPicPr>
          <p:cNvPr id="1030" name="Google Shape;1030;p83" descr="https://lh3.googleusercontent.com/-XUiZSpb-Kmp-oKMed--BpHCTIZzs-z4YvezXHI2Uyx94xTK43aZwNxhJz7mIXnu81qPqX-n3C1VA-PYVsGJGRwT0Q8mjRrP4i-GG5y9_sxUjLLnLeh8jtL3OjLxd60yAi1C7pV1Fl_Mx-m9b8WpCcHQ0XgyI9iF_7S23y5kTgkPCaffaPWu-iJaAIJjpb-4R38x98L8_5CsqSZZpmKlThdwZf9N2hRvomLGDf9E2DRbn5U3oOF1WC_-M3_R5C_mhiGHCMAWHkF2QKVOvq1XGAauo4VGeKPsXG7DeI-nZ1cUA3BRF3twW0_PCKujK1R3EvTbs2n06X9phVOmZKNrZoEoV8YxMZLrDF9pkbgsT9eyITunMMUo8XeIXFxYo37u3qYB0fxDTsQ1EZl2CTATxFarKfn7we9CLJOU48lF9HkOKRAjzL6-cQmklVdVwUnBHdz1g_3kAGD4uvKw51xs1l2ra3Wxs4UoET1nZPA5q1cNiU8S28fbC-FbFg7donjcY9vHDLeeWDoEflxht7Eegm0vuNa_dmvRD-HFkc3DsoEBFmZKsKOrnYJQqeC6EgJanzL_7GIFkYuqfE1ilK-fzJsYcyTpyelgegBsh_uYVC2zUG5yjc7x=w560-h391-no"/>
          <p:cNvPicPr preferRelativeResize="0"/>
          <p:nvPr/>
        </p:nvPicPr>
        <p:blipFill rotWithShape="1">
          <a:blip r:embed="rId3">
            <a:alphaModFix/>
          </a:blip>
          <a:srcRect/>
          <a:stretch/>
        </p:blipFill>
        <p:spPr>
          <a:xfrm>
            <a:off x="1904075" y="921758"/>
            <a:ext cx="7181850" cy="5014470"/>
          </a:xfrm>
          <a:prstGeom prst="rect">
            <a:avLst/>
          </a:prstGeom>
          <a:noFill/>
          <a:ln>
            <a:noFill/>
          </a:ln>
        </p:spPr>
      </p:pic>
      <p:sp>
        <p:nvSpPr>
          <p:cNvPr id="1031" name="Google Shape;1031;p83"/>
          <p:cNvSpPr txBox="1"/>
          <p:nvPr/>
        </p:nvSpPr>
        <p:spPr>
          <a:xfrm>
            <a:off x="1094350" y="6008325"/>
            <a:ext cx="10443900" cy="700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Proporciona una forma sencilla de enviar la ejecución a diferentes partes del código en función del valor de la expresión.</a:t>
            </a:r>
            <a:endParaRPr sz="1800" b="0" i="0" u="none" strike="noStrike" cap="none">
              <a:solidFill>
                <a:srgbClr val="000000"/>
              </a:solidFill>
              <a:latin typeface="Arial"/>
              <a:ea typeface="Arial"/>
              <a:cs typeface="Arial"/>
              <a:sym typeface="Arial"/>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035"/>
        <p:cNvGrpSpPr/>
        <p:nvPr/>
      </p:nvGrpSpPr>
      <p:grpSpPr>
        <a:xfrm>
          <a:off x="0" y="0"/>
          <a:ext cx="0" cy="0"/>
          <a:chOff x="0" y="0"/>
          <a:chExt cx="0" cy="0"/>
        </a:xfrm>
      </p:grpSpPr>
      <p:sp>
        <p:nvSpPr>
          <p:cNvPr id="1036" name="Google Shape;1036;p8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switch</a:t>
            </a:r>
            <a:endParaRPr/>
          </a:p>
        </p:txBody>
      </p:sp>
      <p:pic>
        <p:nvPicPr>
          <p:cNvPr id="1037" name="Google Shape;1037;p84"/>
          <p:cNvPicPr preferRelativeResize="0">
            <a:picLocks noGrp="1"/>
          </p:cNvPicPr>
          <p:nvPr>
            <p:ph type="body" idx="1"/>
          </p:nvPr>
        </p:nvPicPr>
        <p:blipFill rotWithShape="1">
          <a:blip r:embed="rId3">
            <a:alphaModFix/>
          </a:blip>
          <a:srcRect/>
          <a:stretch/>
        </p:blipFill>
        <p:spPr>
          <a:xfrm>
            <a:off x="1981200" y="1842447"/>
            <a:ext cx="8014582" cy="3370998"/>
          </a:xfrm>
          <a:prstGeom prst="rect">
            <a:avLst/>
          </a:prstGeom>
          <a:noFill/>
          <a:ln>
            <a:noFill/>
          </a:ln>
        </p:spPr>
      </p:pic>
      <p:sp>
        <p:nvSpPr>
          <p:cNvPr id="1038" name="Google Shape;1038;p84"/>
          <p:cNvSpPr txBox="1"/>
          <p:nvPr/>
        </p:nvSpPr>
        <p:spPr>
          <a:xfrm>
            <a:off x="838200" y="5597125"/>
            <a:ext cx="10832700" cy="768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rgbClr val="41423D"/>
                </a:solidFill>
                <a:highlight>
                  <a:srgbClr val="FFFFFF"/>
                </a:highlight>
                <a:latin typeface="Arial"/>
                <a:ea typeface="Arial"/>
                <a:cs typeface="Arial"/>
                <a:sym typeface="Arial"/>
              </a:rPr>
              <a:t>La cláusula default es opcional y representa las instrucciones que se ejecutarán en caso de que no se verifique ninguno de los casos evaluados</a:t>
            </a:r>
            <a:endParaRPr sz="2400" b="0" i="0" u="none" strike="noStrike" cap="none">
              <a:solidFill>
                <a:srgbClr val="000000"/>
              </a:solidFill>
              <a:latin typeface="Arial"/>
              <a:ea typeface="Arial"/>
              <a:cs typeface="Arial"/>
              <a:sym typeface="A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043"/>
        <p:cNvGrpSpPr/>
        <p:nvPr/>
      </p:nvGrpSpPr>
      <p:grpSpPr>
        <a:xfrm>
          <a:off x="0" y="0"/>
          <a:ext cx="0" cy="0"/>
          <a:chOff x="0" y="0"/>
          <a:chExt cx="0" cy="0"/>
        </a:xfrm>
      </p:grpSpPr>
      <p:sp>
        <p:nvSpPr>
          <p:cNvPr id="1044" name="Google Shape;1044;g7204c7ae9f_0_3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1800"/>
              <a:buNone/>
            </a:pPr>
            <a:r>
              <a:rPr lang="en-US"/>
              <a:t>switch</a:t>
            </a:r>
            <a:endParaRPr/>
          </a:p>
        </p:txBody>
      </p:sp>
      <p:sp>
        <p:nvSpPr>
          <p:cNvPr id="1045" name="Google Shape;1045;g7204c7ae9f_0_347"/>
          <p:cNvSpPr txBox="1"/>
          <p:nvPr/>
        </p:nvSpPr>
        <p:spPr>
          <a:xfrm>
            <a:off x="2825900" y="1107100"/>
            <a:ext cx="107328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public class Test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public static void main(String[] args)</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int day = 5;</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String dayString;</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 instrucción switch con tipo de datos int</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switch (day)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1:  dayString = "Lunes";</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2:  dayString = "Martes";</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3:  dayString = "Miercoles";</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4:  dayString = "Jueves";</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5:  dayString = "Viernes";</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6:  dayString = "Sabado";</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case 7:  dayString = "Domingo";</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default: dayString = "Dia inválido";</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break;</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System.out.println(dayString);</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    }</a:t>
            </a:r>
            <a:endParaRPr sz="1200" b="0" i="0" u="none" strike="noStrike" cap="none">
              <a:solidFill>
                <a:srgbClr val="000000"/>
              </a:solidFill>
              <a:latin typeface="Verdana"/>
              <a:ea typeface="Verdana"/>
              <a:cs typeface="Verdana"/>
              <a:sym typeface="Verdana"/>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Verdana"/>
                <a:ea typeface="Verdana"/>
                <a:cs typeface="Verdana"/>
                <a:sym typeface="Verdana"/>
              </a:rPr>
              <a:t>}</a:t>
            </a:r>
            <a:endParaRPr sz="1200" b="0" i="0" u="none" strike="noStrike" cap="none">
              <a:solidFill>
                <a:srgbClr val="000000"/>
              </a:solidFill>
              <a:latin typeface="Verdana"/>
              <a:ea typeface="Verdana"/>
              <a:cs typeface="Verdana"/>
              <a:sym typeface="Verdan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8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Bucles (loops)</a:t>
            </a:r>
            <a:endParaRPr/>
          </a:p>
        </p:txBody>
      </p:sp>
      <p:sp>
        <p:nvSpPr>
          <p:cNvPr id="1051" name="Google Shape;1051;p8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while</a:t>
            </a:r>
            <a:endParaRPr/>
          </a:p>
          <a:p>
            <a:pPr marL="228600" lvl="0" indent="-228600" algn="l" rtl="0">
              <a:lnSpc>
                <a:spcPct val="90000"/>
              </a:lnSpc>
              <a:spcBef>
                <a:spcPts val="1000"/>
              </a:spcBef>
              <a:spcAft>
                <a:spcPts val="0"/>
              </a:spcAft>
              <a:buClr>
                <a:srgbClr val="002060"/>
              </a:buClr>
              <a:buSzPts val="2800"/>
              <a:buFont typeface="Arial"/>
              <a:buChar char="•"/>
            </a:pPr>
            <a:r>
              <a:rPr lang="en-US"/>
              <a:t>do…while</a:t>
            </a:r>
            <a:endParaRPr/>
          </a:p>
          <a:p>
            <a:pPr marL="228600" lvl="0" indent="-228600" algn="l" rtl="0">
              <a:lnSpc>
                <a:spcPct val="90000"/>
              </a:lnSpc>
              <a:spcBef>
                <a:spcPts val="1000"/>
              </a:spcBef>
              <a:spcAft>
                <a:spcPts val="0"/>
              </a:spcAft>
              <a:buClr>
                <a:srgbClr val="002060"/>
              </a:buClr>
              <a:buSzPts val="2800"/>
              <a:buFont typeface="Arial"/>
              <a:buChar char="•"/>
            </a:pPr>
            <a:r>
              <a:rPr lang="en-US"/>
              <a:t>for</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sp>
        <p:nvSpPr>
          <p:cNvPr id="1056" name="Google Shape;1056;p8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Bucle while</a:t>
            </a:r>
            <a:endParaRPr/>
          </a:p>
        </p:txBody>
      </p:sp>
      <p:pic>
        <p:nvPicPr>
          <p:cNvPr id="1057" name="Google Shape;1057;p86"/>
          <p:cNvPicPr preferRelativeResize="0">
            <a:picLocks noGrp="1"/>
          </p:cNvPicPr>
          <p:nvPr>
            <p:ph type="body" idx="1"/>
          </p:nvPr>
        </p:nvPicPr>
        <p:blipFill rotWithShape="1">
          <a:blip r:embed="rId3">
            <a:alphaModFix/>
          </a:blip>
          <a:srcRect/>
          <a:stretch/>
        </p:blipFill>
        <p:spPr>
          <a:xfrm>
            <a:off x="1981200" y="1695524"/>
            <a:ext cx="6085264" cy="1388872"/>
          </a:xfrm>
          <a:prstGeom prst="rect">
            <a:avLst/>
          </a:prstGeom>
          <a:noFill/>
          <a:ln>
            <a:noFill/>
          </a:ln>
        </p:spPr>
      </p:pic>
      <p:sp>
        <p:nvSpPr>
          <p:cNvPr id="1058" name="Google Shape;1058;p86"/>
          <p:cNvSpPr txBox="1"/>
          <p:nvPr/>
        </p:nvSpPr>
        <p:spPr>
          <a:xfrm>
            <a:off x="1981200" y="1600200"/>
            <a:ext cx="8229600" cy="4876800"/>
          </a:xfrm>
          <a:prstGeom prst="rect">
            <a:avLst/>
          </a:prstGeom>
          <a:noFill/>
          <a:ln>
            <a:noFill/>
          </a:ln>
        </p:spPr>
        <p:txBody>
          <a:bodyPr spcFirstLastPara="1" wrap="square" lIns="91425" tIns="45700" rIns="91425" bIns="45700" anchor="t" anchorCtr="0">
            <a:normAutofit/>
          </a:bodyPr>
          <a:lstStyle/>
          <a:p>
            <a:pPr marL="182880" marR="0" lvl="0" indent="-53338" algn="l" rtl="0">
              <a:lnSpc>
                <a:spcPct val="100000"/>
              </a:lnSpc>
              <a:spcBef>
                <a:spcPts val="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53338"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53338"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182880" algn="l" rtl="0">
              <a:lnSpc>
                <a:spcPct val="100000"/>
              </a:lnSpc>
              <a:spcBef>
                <a:spcPts val="480"/>
              </a:spcBef>
              <a:spcAft>
                <a:spcPts val="0"/>
              </a:spcAft>
              <a:buClr>
                <a:schemeClr val="accent1"/>
              </a:buClr>
              <a:buSzPts val="2040"/>
              <a:buFont typeface="Arial"/>
              <a:buChar char="•"/>
            </a:pPr>
            <a:r>
              <a:rPr lang="en-US" sz="2400" b="0" i="0" u="none" strike="noStrike" cap="none">
                <a:solidFill>
                  <a:schemeClr val="dk1"/>
                </a:solidFill>
                <a:latin typeface="Calibri"/>
                <a:ea typeface="Calibri"/>
                <a:cs typeface="Calibri"/>
                <a:sym typeface="Calibri"/>
              </a:rPr>
              <a:t>Si el resultado de la expresión booleana es verdadero entonces se ejecutarán el bloque de código dentro del bucle.</a:t>
            </a:r>
            <a:endParaRPr sz="1400" b="0" i="0" u="none" strike="noStrike" cap="none">
              <a:solidFill>
                <a:srgbClr val="000000"/>
              </a:solidFill>
              <a:latin typeface="Arial"/>
              <a:ea typeface="Arial"/>
              <a:cs typeface="Arial"/>
              <a:sym typeface="Arial"/>
            </a:endParaRPr>
          </a:p>
          <a:p>
            <a:pPr marL="182880" marR="0" lvl="0" indent="-182880" algn="l" rtl="0">
              <a:lnSpc>
                <a:spcPct val="100000"/>
              </a:lnSpc>
              <a:spcBef>
                <a:spcPts val="480"/>
              </a:spcBef>
              <a:spcAft>
                <a:spcPts val="0"/>
              </a:spcAft>
              <a:buClr>
                <a:schemeClr val="accent1"/>
              </a:buClr>
              <a:buSzPts val="2040"/>
              <a:buFont typeface="Arial"/>
              <a:buChar char="•"/>
            </a:pPr>
            <a:r>
              <a:rPr lang="en-US" sz="2400" b="0" i="0" u="none" strike="noStrike" cap="none">
                <a:solidFill>
                  <a:schemeClr val="dk1"/>
                </a:solidFill>
                <a:latin typeface="Calibri"/>
                <a:ea typeface="Calibri"/>
                <a:cs typeface="Calibri"/>
                <a:sym typeface="Calibri"/>
              </a:rPr>
              <a:t>Se ejecutará n-veces siempre y cuando la expresión se siga cumpliendo.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g7204c7ae9f_0_4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bucle while</a:t>
            </a:r>
            <a:endParaRPr/>
          </a:p>
        </p:txBody>
      </p:sp>
      <p:sp>
        <p:nvSpPr>
          <p:cNvPr id="1065" name="Google Shape;1065;g7204c7ae9f_0_455"/>
          <p:cNvSpPr txBox="1"/>
          <p:nvPr/>
        </p:nvSpPr>
        <p:spPr>
          <a:xfrm>
            <a:off x="2591220" y="2385490"/>
            <a:ext cx="6447300" cy="2910300"/>
          </a:xfrm>
          <a:prstGeom prst="rect">
            <a:avLst/>
          </a:prstGeom>
          <a:noFill/>
          <a:ln>
            <a:noFill/>
          </a:ln>
        </p:spPr>
        <p:txBody>
          <a:bodyPr spcFirstLastPara="1" wrap="square" lIns="68575" tIns="34275" rIns="68575" bIns="34275" anchor="t" anchorCtr="0">
            <a:noAutofit/>
          </a:bodyPr>
          <a:lstStyle/>
          <a:p>
            <a:pPr marL="177800" marR="0" lvl="0" indent="-3810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class whileLoopDemo</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public static void main(String args[])</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int x = 1;</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 Salir cuando x llega a ser mayor que 4</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while (x &lt;= 4)</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System.out.println("Valor de x: " + x);</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//incrementa el valor de x para la siguiente iteración</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x++;</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a:p>
            <a:pPr marL="177800" marR="0" lvl="0" indent="-38100" algn="l" rtl="0">
              <a:lnSpc>
                <a:spcPct val="90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069"/>
        <p:cNvGrpSpPr/>
        <p:nvPr/>
      </p:nvGrpSpPr>
      <p:grpSpPr>
        <a:xfrm>
          <a:off x="0" y="0"/>
          <a:ext cx="0" cy="0"/>
          <a:chOff x="0" y="0"/>
          <a:chExt cx="0" cy="0"/>
        </a:xfrm>
      </p:grpSpPr>
      <p:sp>
        <p:nvSpPr>
          <p:cNvPr id="1070" name="Google Shape;1070;p8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do...while</a:t>
            </a:r>
            <a:endParaRPr/>
          </a:p>
        </p:txBody>
      </p:sp>
      <p:pic>
        <p:nvPicPr>
          <p:cNvPr id="1071" name="Google Shape;1071;p87"/>
          <p:cNvPicPr preferRelativeResize="0">
            <a:picLocks noGrp="1"/>
          </p:cNvPicPr>
          <p:nvPr>
            <p:ph type="body" idx="1"/>
          </p:nvPr>
        </p:nvPicPr>
        <p:blipFill rotWithShape="1">
          <a:blip r:embed="rId3">
            <a:alphaModFix/>
          </a:blip>
          <a:srcRect/>
          <a:stretch/>
        </p:blipFill>
        <p:spPr>
          <a:xfrm>
            <a:off x="1981200" y="1651379"/>
            <a:ext cx="6856270" cy="1584704"/>
          </a:xfrm>
          <a:prstGeom prst="rect">
            <a:avLst/>
          </a:prstGeom>
          <a:noFill/>
          <a:ln>
            <a:noFill/>
          </a:ln>
        </p:spPr>
      </p:pic>
      <p:sp>
        <p:nvSpPr>
          <p:cNvPr id="1072" name="Google Shape;1072;p87"/>
          <p:cNvSpPr txBox="1"/>
          <p:nvPr/>
        </p:nvSpPr>
        <p:spPr>
          <a:xfrm>
            <a:off x="1981200" y="1600200"/>
            <a:ext cx="8229600" cy="4876800"/>
          </a:xfrm>
          <a:prstGeom prst="rect">
            <a:avLst/>
          </a:prstGeom>
          <a:noFill/>
          <a:ln>
            <a:noFill/>
          </a:ln>
        </p:spPr>
        <p:txBody>
          <a:bodyPr spcFirstLastPara="1" wrap="square" lIns="91425" tIns="45700" rIns="91425" bIns="45700" anchor="t" anchorCtr="0">
            <a:normAutofit/>
          </a:bodyPr>
          <a:lstStyle/>
          <a:p>
            <a:pPr marL="182880" marR="0" lvl="0" indent="-53338" algn="l" rtl="0">
              <a:lnSpc>
                <a:spcPct val="100000"/>
              </a:lnSpc>
              <a:spcBef>
                <a:spcPts val="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53338"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53338"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182880" algn="just" rtl="0">
              <a:lnSpc>
                <a:spcPct val="100000"/>
              </a:lnSpc>
              <a:spcBef>
                <a:spcPts val="480"/>
              </a:spcBef>
              <a:spcAft>
                <a:spcPts val="0"/>
              </a:spcAft>
              <a:buClr>
                <a:schemeClr val="accent1"/>
              </a:buClr>
              <a:buSzPts val="2040"/>
              <a:buFont typeface="Arial"/>
              <a:buChar char="•"/>
            </a:pPr>
            <a:r>
              <a:rPr lang="en-US" sz="2400" b="0" i="0" u="none" strike="noStrike" cap="none">
                <a:solidFill>
                  <a:schemeClr val="dk1"/>
                </a:solidFill>
                <a:latin typeface="Calibri"/>
                <a:ea typeface="Calibri"/>
                <a:cs typeface="Calibri"/>
                <a:sym typeface="Calibri"/>
              </a:rPr>
              <a:t>Similar a un bucle while, excepto que este está garantizando ejecutar al menos una vez el bloque de código. </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7204c7ae9f_0_56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do...while</a:t>
            </a:r>
            <a:endParaRPr/>
          </a:p>
        </p:txBody>
      </p:sp>
      <p:sp>
        <p:nvSpPr>
          <p:cNvPr id="1079" name="Google Shape;1079;g7204c7ae9f_0_563"/>
          <p:cNvSpPr txBox="1"/>
          <p:nvPr/>
        </p:nvSpPr>
        <p:spPr>
          <a:xfrm>
            <a:off x="2238020" y="1898240"/>
            <a:ext cx="6447300" cy="2910300"/>
          </a:xfrm>
          <a:prstGeom prst="rect">
            <a:avLst/>
          </a:prstGeom>
          <a:noFill/>
          <a:ln>
            <a:noFill/>
          </a:ln>
        </p:spPr>
        <p:txBody>
          <a:bodyPr spcFirstLastPara="1" wrap="square" lIns="68575" tIns="34275" rIns="68575" bIns="34275" anchor="t" anchorCtr="0">
            <a:noAutofit/>
          </a:bodyPr>
          <a:lstStyle/>
          <a:p>
            <a:pPr marL="177800" marR="0" lvl="0" indent="-3810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class dowhileloopDemo</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public static void main(String args[])</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int x = 21;</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do</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//El código dentro del do se imprime incluso</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//si la condición es falsa</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System.out.println("Valor de x :" + x);</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x++;</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while (x &lt; 20);</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    }</a:t>
            </a:r>
            <a:br>
              <a:rPr lang="en-US" sz="1800" b="0" i="0" u="none" strike="noStrike" cap="none">
                <a:solidFill>
                  <a:srgbClr val="000000"/>
                </a:solidFill>
                <a:latin typeface="Calibri"/>
                <a:ea typeface="Calibri"/>
                <a:cs typeface="Calibri"/>
                <a:sym typeface="Calibri"/>
              </a:rPr>
            </a:br>
            <a:r>
              <a:rPr lang="en-US" sz="1800" b="0" i="0" u="none" strike="noStrike" cap="none">
                <a:solidFill>
                  <a:srgbClr val="000000"/>
                </a:solidFill>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a:p>
            <a:pPr marL="177800" marR="0" lvl="0" indent="-38100" algn="l" rtl="0">
              <a:lnSpc>
                <a:spcPct val="90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72b3f69c4d_1_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¿Qué es un Objeto?</a:t>
            </a:r>
            <a:endParaRPr/>
          </a:p>
        </p:txBody>
      </p:sp>
      <p:sp>
        <p:nvSpPr>
          <p:cNvPr id="195" name="Google Shape;195;g72b3f69c4d_1_50"/>
          <p:cNvSpPr txBox="1">
            <a:spLocks noGrp="1"/>
          </p:cNvSpPr>
          <p:nvPr>
            <p:ph type="body" idx="1"/>
          </p:nvPr>
        </p:nvSpPr>
        <p:spPr>
          <a:xfrm>
            <a:off x="838200" y="1479595"/>
            <a:ext cx="9683700" cy="487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Es la representación </a:t>
            </a:r>
            <a:r>
              <a:rPr lang="en-US" b="1"/>
              <a:t>abstracta</a:t>
            </a:r>
            <a:r>
              <a:rPr lang="en-US"/>
              <a:t> de una entidad o de un concepto.</a:t>
            </a:r>
            <a:endParaRPr/>
          </a:p>
          <a:p>
            <a:pPr marL="228600" lvl="0" indent="-228600" algn="just" rtl="0">
              <a:lnSpc>
                <a:spcPct val="90000"/>
              </a:lnSpc>
              <a:spcBef>
                <a:spcPts val="1000"/>
              </a:spcBef>
              <a:spcAft>
                <a:spcPts val="0"/>
              </a:spcAft>
              <a:buSzPts val="2800"/>
              <a:buChar char="•"/>
            </a:pPr>
            <a:r>
              <a:rPr lang="en-US"/>
              <a:t>Un objeto es un elemento en el problema.</a:t>
            </a: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196" name="Google Shape;196;g72b3f69c4d_1_50"/>
          <p:cNvPicPr preferRelativeResize="0"/>
          <p:nvPr/>
        </p:nvPicPr>
        <p:blipFill rotWithShape="1">
          <a:blip r:embed="rId3">
            <a:alphaModFix/>
          </a:blip>
          <a:srcRect/>
          <a:stretch/>
        </p:blipFill>
        <p:spPr>
          <a:xfrm>
            <a:off x="2152717" y="2805158"/>
            <a:ext cx="7886564" cy="3545680"/>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p8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for</a:t>
            </a:r>
            <a:endParaRPr/>
          </a:p>
        </p:txBody>
      </p:sp>
      <p:pic>
        <p:nvPicPr>
          <p:cNvPr id="1085" name="Google Shape;1085;p88"/>
          <p:cNvPicPr preferRelativeResize="0">
            <a:picLocks noGrp="1"/>
          </p:cNvPicPr>
          <p:nvPr>
            <p:ph type="body" idx="1"/>
          </p:nvPr>
        </p:nvPicPr>
        <p:blipFill rotWithShape="1">
          <a:blip r:embed="rId3">
            <a:alphaModFix/>
          </a:blip>
          <a:srcRect/>
          <a:stretch/>
        </p:blipFill>
        <p:spPr>
          <a:xfrm>
            <a:off x="1981200" y="1897040"/>
            <a:ext cx="6785670" cy="1420931"/>
          </a:xfrm>
          <a:prstGeom prst="rect">
            <a:avLst/>
          </a:prstGeom>
          <a:noFill/>
          <a:ln>
            <a:noFill/>
          </a:ln>
        </p:spPr>
      </p:pic>
      <p:sp>
        <p:nvSpPr>
          <p:cNvPr id="1086" name="Google Shape;1086;p88"/>
          <p:cNvSpPr txBox="1"/>
          <p:nvPr/>
        </p:nvSpPr>
        <p:spPr>
          <a:xfrm>
            <a:off x="1981200" y="1600200"/>
            <a:ext cx="8229600" cy="4876800"/>
          </a:xfrm>
          <a:prstGeom prst="rect">
            <a:avLst/>
          </a:prstGeom>
          <a:noFill/>
          <a:ln>
            <a:noFill/>
          </a:ln>
        </p:spPr>
        <p:txBody>
          <a:bodyPr spcFirstLastPara="1" wrap="square" lIns="91425" tIns="45700" rIns="91425" bIns="45700" anchor="t" anchorCtr="0">
            <a:normAutofit/>
          </a:bodyPr>
          <a:lstStyle/>
          <a:p>
            <a:pPr marL="182880" marR="0" lvl="0" indent="-53338" algn="l" rtl="0">
              <a:lnSpc>
                <a:spcPct val="100000"/>
              </a:lnSpc>
              <a:spcBef>
                <a:spcPts val="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53338"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53338"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480"/>
              </a:spcBef>
              <a:spcAft>
                <a:spcPts val="0"/>
              </a:spcAft>
              <a:buClr>
                <a:schemeClr val="accent1"/>
              </a:buClr>
              <a:buSzPts val="2040"/>
              <a:buFont typeface="Arial"/>
              <a:buNone/>
            </a:pPr>
            <a:endParaRPr sz="2400" b="0" i="0" u="none" strike="noStrike" cap="none">
              <a:solidFill>
                <a:schemeClr val="dk1"/>
              </a:solidFill>
              <a:latin typeface="Calibri"/>
              <a:ea typeface="Calibri"/>
              <a:cs typeface="Calibri"/>
              <a:sym typeface="Calibri"/>
            </a:endParaRPr>
          </a:p>
          <a:p>
            <a:pPr marL="182880" marR="0" lvl="0" indent="-182880" algn="just" rtl="0">
              <a:lnSpc>
                <a:spcPct val="100000"/>
              </a:lnSpc>
              <a:spcBef>
                <a:spcPts val="480"/>
              </a:spcBef>
              <a:spcAft>
                <a:spcPts val="0"/>
              </a:spcAft>
              <a:buClr>
                <a:schemeClr val="accent1"/>
              </a:buClr>
              <a:buSzPts val="2040"/>
              <a:buFont typeface="Arial"/>
              <a:buChar char="•"/>
            </a:pPr>
            <a:r>
              <a:rPr lang="en-US" sz="2400" b="0" i="0" u="none" strike="noStrike" cap="none">
                <a:solidFill>
                  <a:schemeClr val="dk1"/>
                </a:solidFill>
                <a:latin typeface="Calibri"/>
                <a:ea typeface="Calibri"/>
                <a:cs typeface="Calibri"/>
                <a:sym typeface="Calibri"/>
              </a:rPr>
              <a:t>Estructura de control de repetición que permite ejecutar un conjunto de secuencias por un número determinado de veces.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1091"/>
        <p:cNvGrpSpPr/>
        <p:nvPr/>
      </p:nvGrpSpPr>
      <p:grpSpPr>
        <a:xfrm>
          <a:off x="0" y="0"/>
          <a:ext cx="0" cy="0"/>
          <a:chOff x="0" y="0"/>
          <a:chExt cx="0" cy="0"/>
        </a:xfrm>
      </p:grpSpPr>
      <p:sp>
        <p:nvSpPr>
          <p:cNvPr id="1092" name="Google Shape;1092;g7204c7ae9f_0_67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for</a:t>
            </a:r>
            <a:endParaRPr/>
          </a:p>
        </p:txBody>
      </p:sp>
      <p:sp>
        <p:nvSpPr>
          <p:cNvPr id="1093" name="Google Shape;1093;g7204c7ae9f_0_67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endParaRPr/>
          </a:p>
        </p:txBody>
      </p:sp>
      <p:sp>
        <p:nvSpPr>
          <p:cNvPr id="1094" name="Google Shape;1094;g7204c7ae9f_0_671"/>
          <p:cNvSpPr txBox="1"/>
          <p:nvPr/>
        </p:nvSpPr>
        <p:spPr>
          <a:xfrm>
            <a:off x="1574670" y="2306340"/>
            <a:ext cx="6447300" cy="2910300"/>
          </a:xfrm>
          <a:prstGeom prst="rect">
            <a:avLst/>
          </a:prstGeom>
          <a:noFill/>
          <a:ln>
            <a:noFill/>
          </a:ln>
        </p:spPr>
        <p:txBody>
          <a:bodyPr spcFirstLastPara="1" wrap="square" lIns="68575" tIns="34275" rIns="68575" bIns="34275" anchor="t" anchorCtr="0">
            <a:noAutofit/>
          </a:bodyPr>
          <a:lstStyle/>
          <a:p>
            <a:pPr marL="177800" marR="0" lvl="0" indent="-38100" algn="l" rtl="0">
              <a:lnSpc>
                <a:spcPct val="90000"/>
              </a:lnSpc>
              <a:spcBef>
                <a:spcPts val="0"/>
              </a:spcBef>
              <a:spcAft>
                <a:spcPts val="0"/>
              </a:spcAft>
              <a:buClr>
                <a:srgbClr val="000000"/>
              </a:buClr>
              <a:buSzPts val="2100"/>
              <a:buFont typeface="Arial"/>
              <a:buNone/>
            </a:pPr>
            <a:endParaRPr sz="2100" b="0" i="0" u="none" strike="noStrike" cap="none">
              <a:solidFill>
                <a:srgbClr val="000000"/>
              </a:solidFill>
              <a:latin typeface="Calibri"/>
              <a:ea typeface="Calibri"/>
              <a:cs typeface="Calibri"/>
              <a:sym typeface="Calibri"/>
            </a:endParaRPr>
          </a:p>
        </p:txBody>
      </p:sp>
      <p:sp>
        <p:nvSpPr>
          <p:cNvPr id="1095" name="Google Shape;1095;g7204c7ae9f_0_671"/>
          <p:cNvSpPr txBox="1"/>
          <p:nvPr/>
        </p:nvSpPr>
        <p:spPr>
          <a:xfrm>
            <a:off x="1695450" y="2798498"/>
            <a:ext cx="5058600" cy="2079000"/>
          </a:xfrm>
          <a:prstGeom prst="rect">
            <a:avLst/>
          </a:prstGeom>
          <a:noFill/>
          <a:ln w="9525" cap="flat" cmpd="sng">
            <a:solidFill>
              <a:srgbClr val="4F81BD"/>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public class EjemploFor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public static void main(String args[])  {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int x;</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for(x=0;x </a:t>
            </a:r>
            <a:r>
              <a:rPr lang="en-US" sz="1800" b="1" i="0" u="none" strike="noStrike" cap="none">
                <a:solidFill>
                  <a:srgbClr val="000000"/>
                </a:solidFill>
                <a:latin typeface="Calibri"/>
                <a:ea typeface="Calibri"/>
                <a:cs typeface="Calibri"/>
                <a:sym typeface="Calibri"/>
              </a:rPr>
              <a:t>&lt; </a:t>
            </a:r>
            <a:r>
              <a:rPr lang="en-US" sz="1800" b="0" i="0" u="none" strike="noStrike" cap="none">
                <a:solidFill>
                  <a:srgbClr val="000000"/>
                </a:solidFill>
                <a:latin typeface="Calibri"/>
                <a:ea typeface="Calibri"/>
                <a:cs typeface="Calibri"/>
                <a:sym typeface="Calibri"/>
              </a:rPr>
              <a:t>10; x= x+1)            					System.out.println(“This is x:”+x);</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         }</a:t>
            </a:r>
            <a:endParaRPr sz="18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Calibri"/>
                <a:ea typeface="Calibri"/>
                <a:cs typeface="Calibri"/>
                <a:sym typeface="Calibri"/>
              </a:rPr>
              <a:t>}</a:t>
            </a:r>
            <a:endParaRPr sz="1800" b="0" i="0" u="none" strike="noStrike" cap="none">
              <a:solidFill>
                <a:srgbClr val="000000"/>
              </a:solidFill>
              <a:latin typeface="Calibri"/>
              <a:ea typeface="Calibri"/>
              <a:cs typeface="Calibri"/>
              <a:sym typeface="Calibri"/>
            </a:endParaRPr>
          </a:p>
        </p:txBody>
      </p:sp>
      <p:sp>
        <p:nvSpPr>
          <p:cNvPr id="1096" name="Google Shape;1096;g7204c7ae9f_0_671"/>
          <p:cNvSpPr txBox="1"/>
          <p:nvPr/>
        </p:nvSpPr>
        <p:spPr>
          <a:xfrm>
            <a:off x="7629832" y="2499852"/>
            <a:ext cx="1725600" cy="2146800"/>
          </a:xfrm>
          <a:prstGeom prst="rect">
            <a:avLst/>
          </a:prstGeom>
          <a:noFill/>
          <a:ln w="9525" cap="flat" cmpd="sng">
            <a:solidFill>
              <a:srgbClr val="4F81BD"/>
            </a:solidFill>
            <a:prstDash val="solid"/>
            <a:round/>
            <a:headEnd type="none" w="sm" len="sm"/>
            <a:tailEnd type="none" w="sm" len="sm"/>
          </a:ln>
        </p:spPr>
        <p:txBody>
          <a:bodyPr spcFirstLastPara="1" wrap="square" lIns="68575" tIns="34275" rIns="68575" bIns="3427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0</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1</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2</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3</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4</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5</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6</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7</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8</a:t>
            </a:r>
            <a:endParaRPr sz="11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Calibri"/>
                <a:ea typeface="Calibri"/>
                <a:cs typeface="Calibri"/>
                <a:sym typeface="Calibri"/>
              </a:rPr>
              <a:t>This is x: 9</a:t>
            </a:r>
            <a:endParaRPr sz="1100" b="0" i="0" u="none" strike="noStrike" cap="none">
              <a:solidFill>
                <a:srgbClr val="000000"/>
              </a:solidFill>
              <a:latin typeface="Arial"/>
              <a:ea typeface="Arial"/>
              <a:cs typeface="Arial"/>
              <a:sym typeface="Arial"/>
            </a:endParaRPr>
          </a:p>
        </p:txBody>
      </p:sp>
      <p:cxnSp>
        <p:nvCxnSpPr>
          <p:cNvPr id="1097" name="Google Shape;1097;g7204c7ae9f_0_671"/>
          <p:cNvCxnSpPr/>
          <p:nvPr/>
        </p:nvCxnSpPr>
        <p:spPr>
          <a:xfrm>
            <a:off x="6907161" y="3560253"/>
            <a:ext cx="560400" cy="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g72b3f69c4d_1_11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Alcance de variables</a:t>
            </a:r>
            <a:endParaRPr/>
          </a:p>
        </p:txBody>
      </p:sp>
      <p:sp>
        <p:nvSpPr>
          <p:cNvPr id="1103" name="Google Shape;1103;g72b3f69c4d_1_113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El alcance de una variable es la parte del programa en la que se puede hacer referencia a la variable</a:t>
            </a:r>
            <a:endParaRPr/>
          </a:p>
          <a:p>
            <a:pPr marL="228600" lvl="0" indent="-228600" algn="l" rtl="0">
              <a:lnSpc>
                <a:spcPct val="90000"/>
              </a:lnSpc>
              <a:spcBef>
                <a:spcPts val="1000"/>
              </a:spcBef>
              <a:spcAft>
                <a:spcPts val="0"/>
              </a:spcAft>
              <a:buClr>
                <a:srgbClr val="002060"/>
              </a:buClr>
              <a:buSzPts val="2800"/>
              <a:buFont typeface="Arial"/>
              <a:buChar char="•"/>
            </a:pPr>
            <a:r>
              <a:rPr lang="en-US"/>
              <a:t>Tipos de variables</a:t>
            </a:r>
            <a:endParaRPr/>
          </a:p>
          <a:p>
            <a:pPr marL="685800" lvl="1" indent="-228600" algn="l" rtl="0">
              <a:lnSpc>
                <a:spcPct val="90000"/>
              </a:lnSpc>
              <a:spcBef>
                <a:spcPts val="500"/>
              </a:spcBef>
              <a:spcAft>
                <a:spcPts val="0"/>
              </a:spcAft>
              <a:buSzPts val="2400"/>
              <a:buChar char="•"/>
            </a:pPr>
            <a:r>
              <a:rPr lang="en-US"/>
              <a:t>Variable de instancia</a:t>
            </a:r>
            <a:endParaRPr/>
          </a:p>
          <a:p>
            <a:pPr marL="1143000" lvl="2" indent="-228600" algn="l" rtl="0">
              <a:lnSpc>
                <a:spcPct val="90000"/>
              </a:lnSpc>
              <a:spcBef>
                <a:spcPts val="500"/>
              </a:spcBef>
              <a:spcAft>
                <a:spcPts val="0"/>
              </a:spcAft>
              <a:buClr>
                <a:schemeClr val="dk1"/>
              </a:buClr>
              <a:buSzPts val="2000"/>
              <a:buChar char="•"/>
            </a:pPr>
            <a:r>
              <a:rPr lang="en-US"/>
              <a:t>Definida para las instancias de una clase</a:t>
            </a:r>
            <a:endParaRPr/>
          </a:p>
          <a:p>
            <a:pPr marL="1600200" lvl="3" indent="-228600" algn="l" rtl="0">
              <a:lnSpc>
                <a:spcPct val="90000"/>
              </a:lnSpc>
              <a:spcBef>
                <a:spcPts val="500"/>
              </a:spcBef>
              <a:spcAft>
                <a:spcPts val="0"/>
              </a:spcAft>
              <a:buClr>
                <a:schemeClr val="dk1"/>
              </a:buClr>
              <a:buSzPts val="1800"/>
              <a:buChar char="•"/>
            </a:pPr>
            <a:r>
              <a:rPr lang="en-US"/>
              <a:t>Cada objeto tiene su propia copia</a:t>
            </a:r>
            <a:endParaRPr/>
          </a:p>
          <a:p>
            <a:pPr marL="685800" lvl="1" indent="-228600" algn="l" rtl="0">
              <a:lnSpc>
                <a:spcPct val="90000"/>
              </a:lnSpc>
              <a:spcBef>
                <a:spcPts val="500"/>
              </a:spcBef>
              <a:spcAft>
                <a:spcPts val="0"/>
              </a:spcAft>
              <a:buSzPts val="2400"/>
              <a:buChar char="•"/>
            </a:pPr>
            <a:r>
              <a:rPr lang="en-US"/>
              <a:t>Variable estática</a:t>
            </a:r>
            <a:endParaRPr/>
          </a:p>
          <a:p>
            <a:pPr marL="1143000" lvl="2" indent="-228600" algn="l" rtl="0">
              <a:lnSpc>
                <a:spcPct val="90000"/>
              </a:lnSpc>
              <a:spcBef>
                <a:spcPts val="500"/>
              </a:spcBef>
              <a:spcAft>
                <a:spcPts val="0"/>
              </a:spcAft>
              <a:buClr>
                <a:schemeClr val="dk1"/>
              </a:buClr>
              <a:buSzPts val="2000"/>
              <a:buChar char="•"/>
            </a:pPr>
            <a:r>
              <a:rPr lang="en-US"/>
              <a:t>Variable definida para la clase</a:t>
            </a:r>
            <a:endParaRPr/>
          </a:p>
          <a:p>
            <a:pPr marL="1600200" lvl="3" indent="-228600" algn="l" rtl="0">
              <a:lnSpc>
                <a:spcPct val="90000"/>
              </a:lnSpc>
              <a:spcBef>
                <a:spcPts val="500"/>
              </a:spcBef>
              <a:spcAft>
                <a:spcPts val="0"/>
              </a:spcAft>
              <a:buClr>
                <a:schemeClr val="dk1"/>
              </a:buClr>
              <a:buSzPts val="1800"/>
              <a:buChar char="•"/>
            </a:pPr>
            <a:r>
              <a:rPr lang="en-US"/>
              <a:t>Todas las instancias la comparten</a:t>
            </a:r>
            <a:endParaRPr/>
          </a:p>
          <a:p>
            <a:pPr marL="685800" lvl="1" indent="-228600" algn="l" rtl="0">
              <a:lnSpc>
                <a:spcPct val="90000"/>
              </a:lnSpc>
              <a:spcBef>
                <a:spcPts val="500"/>
              </a:spcBef>
              <a:spcAft>
                <a:spcPts val="0"/>
              </a:spcAft>
              <a:buSzPts val="2400"/>
              <a:buChar char="•"/>
            </a:pPr>
            <a:r>
              <a:rPr lang="en-US" b="1"/>
              <a:t>Variable local</a:t>
            </a:r>
            <a:endParaRPr b="1"/>
          </a:p>
          <a:p>
            <a:pPr marL="1143000" lvl="2" indent="-228600" algn="l" rtl="0">
              <a:lnSpc>
                <a:spcPct val="90000"/>
              </a:lnSpc>
              <a:spcBef>
                <a:spcPts val="500"/>
              </a:spcBef>
              <a:spcAft>
                <a:spcPts val="0"/>
              </a:spcAft>
              <a:buClr>
                <a:schemeClr val="dk1"/>
              </a:buClr>
              <a:buSzPts val="2000"/>
              <a:buChar char="•"/>
            </a:pPr>
            <a:r>
              <a:rPr lang="en-US"/>
              <a:t>Sólo existe en el contexto del bloque de código en el que fue definido. </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107"/>
        <p:cNvGrpSpPr/>
        <p:nvPr/>
      </p:nvGrpSpPr>
      <p:grpSpPr>
        <a:xfrm>
          <a:off x="0" y="0"/>
          <a:ext cx="0" cy="0"/>
          <a:chOff x="0" y="0"/>
          <a:chExt cx="0" cy="0"/>
        </a:xfrm>
      </p:grpSpPr>
      <p:sp>
        <p:nvSpPr>
          <p:cNvPr id="1108" name="Google Shape;1108;g72b3f69c4d_1_11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Alcance de variables</a:t>
            </a:r>
            <a:endParaRPr/>
          </a:p>
        </p:txBody>
      </p:sp>
      <p:sp>
        <p:nvSpPr>
          <p:cNvPr id="1109" name="Google Shape;1109;g72b3f69c4d_1_114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b="1"/>
              <a:t>Alcance de variables de instancia</a:t>
            </a:r>
            <a:endParaRPr/>
          </a:p>
          <a:p>
            <a:pPr marL="685800" lvl="1" indent="-228600" algn="just" rtl="0">
              <a:lnSpc>
                <a:spcPct val="90000"/>
              </a:lnSpc>
              <a:spcBef>
                <a:spcPts val="500"/>
              </a:spcBef>
              <a:spcAft>
                <a:spcPts val="0"/>
              </a:spcAft>
              <a:buSzPts val="2400"/>
              <a:buChar char="•"/>
            </a:pPr>
            <a:r>
              <a:rPr lang="en-US"/>
              <a:t>Utilizable dentro de todos los métodos no estáticos</a:t>
            </a:r>
            <a:endParaRPr/>
          </a:p>
          <a:p>
            <a:pPr marL="685800" lvl="1" indent="-228600" algn="just" rtl="0">
              <a:lnSpc>
                <a:spcPct val="90000"/>
              </a:lnSpc>
              <a:spcBef>
                <a:spcPts val="500"/>
              </a:spcBef>
              <a:spcAft>
                <a:spcPts val="0"/>
              </a:spcAft>
              <a:buSzPts val="2400"/>
              <a:buChar char="•"/>
            </a:pPr>
            <a:r>
              <a:rPr lang="en-US"/>
              <a:t>Si es privada, únicamente es accesible desde todos los métodos de la clase</a:t>
            </a:r>
            <a:endParaRPr/>
          </a:p>
          <a:p>
            <a:pPr marL="685800" lvl="1" indent="-228600" algn="just" rtl="0">
              <a:lnSpc>
                <a:spcPct val="90000"/>
              </a:lnSpc>
              <a:spcBef>
                <a:spcPts val="500"/>
              </a:spcBef>
              <a:spcAft>
                <a:spcPts val="0"/>
              </a:spcAft>
              <a:buSzPts val="2400"/>
              <a:buChar char="•"/>
            </a:pPr>
            <a:r>
              <a:rPr lang="en-US"/>
              <a:t>Si es pública es accesible desde cualquier método que tenga una referencia a un objeto de la clase.</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g72b3f69c4d_1_114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Alcance de variables</a:t>
            </a:r>
            <a:endParaRPr/>
          </a:p>
        </p:txBody>
      </p:sp>
      <p:sp>
        <p:nvSpPr>
          <p:cNvPr id="1115" name="Google Shape;1115;g72b3f69c4d_1_114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b="1"/>
              <a:t>Alcance de variables locales</a:t>
            </a:r>
            <a:endParaRPr/>
          </a:p>
          <a:p>
            <a:pPr marL="685800" lvl="1" indent="-228600" algn="l" rtl="0">
              <a:lnSpc>
                <a:spcPct val="90000"/>
              </a:lnSpc>
              <a:spcBef>
                <a:spcPts val="500"/>
              </a:spcBef>
              <a:spcAft>
                <a:spcPts val="0"/>
              </a:spcAft>
              <a:buSzPts val="2400"/>
              <a:buChar char="•"/>
            </a:pPr>
            <a:r>
              <a:rPr lang="en-US"/>
              <a:t>Comienza en su declaración</a:t>
            </a:r>
            <a:endParaRPr/>
          </a:p>
          <a:p>
            <a:pPr marL="685800" lvl="1" indent="-228600" algn="l" rtl="0">
              <a:lnSpc>
                <a:spcPct val="90000"/>
              </a:lnSpc>
              <a:spcBef>
                <a:spcPts val="500"/>
              </a:spcBef>
              <a:spcAft>
                <a:spcPts val="0"/>
              </a:spcAft>
              <a:buSzPts val="2400"/>
              <a:buChar char="•"/>
            </a:pPr>
            <a:r>
              <a:rPr lang="en-US"/>
              <a:t>Termina donde termina el bloque de código que la contiene</a:t>
            </a:r>
            <a:endParaRPr/>
          </a:p>
          <a:p>
            <a:pPr marL="1143000" lvl="2" indent="-228600" algn="l" rtl="0">
              <a:lnSpc>
                <a:spcPct val="90000"/>
              </a:lnSpc>
              <a:spcBef>
                <a:spcPts val="500"/>
              </a:spcBef>
              <a:spcAft>
                <a:spcPts val="0"/>
              </a:spcAft>
              <a:buClr>
                <a:schemeClr val="dk1"/>
              </a:buClr>
              <a:buSzPts val="2000"/>
              <a:buChar char="•"/>
            </a:pPr>
            <a:r>
              <a:rPr lang="en-US"/>
              <a:t>Los bloques en Java al igual que C, se definen entre llaves ({})</a:t>
            </a:r>
            <a:endParaRPr/>
          </a:p>
          <a:p>
            <a:pPr marL="228600" lvl="0" indent="-50800" algn="l" rtl="0">
              <a:lnSpc>
                <a:spcPct val="90000"/>
              </a:lnSpc>
              <a:spcBef>
                <a:spcPts val="1000"/>
              </a:spcBef>
              <a:spcAft>
                <a:spcPts val="0"/>
              </a:spcAft>
              <a:buClr>
                <a:srgbClr val="002060"/>
              </a:buClr>
              <a:buSzPts val="2800"/>
              <a:buFont typeface="Arial"/>
              <a:buNone/>
            </a:pPr>
            <a:endParaRPr u="sng"/>
          </a:p>
          <a:p>
            <a:pPr marL="685800" lvl="1" indent="-228600" algn="l" rtl="0">
              <a:lnSpc>
                <a:spcPct val="90000"/>
              </a:lnSpc>
              <a:spcBef>
                <a:spcPts val="500"/>
              </a:spcBef>
              <a:spcAft>
                <a:spcPts val="0"/>
              </a:spcAft>
              <a:buSzPts val="2400"/>
              <a:buChar char="•"/>
            </a:pPr>
            <a:r>
              <a:rPr lang="en-US" b="1" u="sng"/>
              <a:t>Estándar de programación</a:t>
            </a:r>
            <a:endParaRPr/>
          </a:p>
          <a:p>
            <a:pPr marL="1143000" lvl="2" indent="-228600" algn="l" rtl="0">
              <a:lnSpc>
                <a:spcPct val="90000"/>
              </a:lnSpc>
              <a:spcBef>
                <a:spcPts val="500"/>
              </a:spcBef>
              <a:spcAft>
                <a:spcPts val="0"/>
              </a:spcAft>
              <a:buClr>
                <a:schemeClr val="dk1"/>
              </a:buClr>
              <a:buSzPts val="2000"/>
              <a:buChar char="•"/>
            </a:pPr>
            <a:r>
              <a:rPr lang="en-US"/>
              <a:t>Todas las variables locales serán declaradas al comienzo del cuerpo de un método</a:t>
            </a:r>
            <a:endParaRPr sz="1000"/>
          </a:p>
          <a:p>
            <a:pPr marL="1143000" lvl="2" indent="-228600" algn="l" rtl="0">
              <a:lnSpc>
                <a:spcPct val="90000"/>
              </a:lnSpc>
              <a:spcBef>
                <a:spcPts val="500"/>
              </a:spcBef>
              <a:spcAft>
                <a:spcPts val="0"/>
              </a:spcAft>
              <a:buClr>
                <a:schemeClr val="dk1"/>
              </a:buClr>
              <a:buSzPts val="2000"/>
              <a:buChar char="•"/>
            </a:pPr>
            <a:r>
              <a:rPr lang="en-US"/>
              <a:t>Inicializar las variables locales antes de utilizarlas (no se inicializan como las de la clase)</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119"/>
        <p:cNvGrpSpPr/>
        <p:nvPr/>
      </p:nvGrpSpPr>
      <p:grpSpPr>
        <a:xfrm>
          <a:off x="0" y="0"/>
          <a:ext cx="0" cy="0"/>
          <a:chOff x="0" y="0"/>
          <a:chExt cx="0" cy="0"/>
        </a:xfrm>
      </p:grpSpPr>
      <p:sp>
        <p:nvSpPr>
          <p:cNvPr id="1120" name="Google Shape;1120;g72b3f69c4d_1_11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Alcance de variables</a:t>
            </a:r>
            <a:endParaRPr/>
          </a:p>
        </p:txBody>
      </p:sp>
      <p:sp>
        <p:nvSpPr>
          <p:cNvPr id="1121" name="Google Shape;1121;g72b3f69c4d_1_115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b="1"/>
              <a:t>Alcance de variables estáticas</a:t>
            </a:r>
            <a:endParaRPr/>
          </a:p>
          <a:p>
            <a:pPr marL="685800" lvl="1" indent="-228600" algn="just" rtl="0">
              <a:lnSpc>
                <a:spcPct val="90000"/>
              </a:lnSpc>
              <a:spcBef>
                <a:spcPts val="500"/>
              </a:spcBef>
              <a:spcAft>
                <a:spcPts val="0"/>
              </a:spcAft>
              <a:buSzPts val="2400"/>
              <a:buChar char="•"/>
            </a:pPr>
            <a:r>
              <a:rPr lang="en-US"/>
              <a:t>Si es privada es accesible desde todos los métodos de la clase en la que se define</a:t>
            </a:r>
            <a:endParaRPr/>
          </a:p>
          <a:p>
            <a:pPr marL="685800" lvl="1" indent="-228600" algn="just" rtl="0">
              <a:lnSpc>
                <a:spcPct val="90000"/>
              </a:lnSpc>
              <a:spcBef>
                <a:spcPts val="500"/>
              </a:spcBef>
              <a:spcAft>
                <a:spcPts val="0"/>
              </a:spcAft>
              <a:buSzPts val="2400"/>
              <a:buChar char="•"/>
            </a:pPr>
            <a:r>
              <a:rPr lang="en-US"/>
              <a:t>Si es pública es accesible desde todos los métodos de todas las clases que son parte de la aplicación.</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1126"/>
        <p:cNvGrpSpPr/>
        <p:nvPr/>
      </p:nvGrpSpPr>
      <p:grpSpPr>
        <a:xfrm>
          <a:off x="0" y="0"/>
          <a:ext cx="0" cy="0"/>
          <a:chOff x="0" y="0"/>
          <a:chExt cx="0" cy="0"/>
        </a:xfrm>
      </p:grpSpPr>
      <p:sp>
        <p:nvSpPr>
          <p:cNvPr id="1127" name="Google Shape;1127;g7204c7ae9f_0_78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Práctica</a:t>
            </a:r>
            <a:endParaRPr/>
          </a:p>
        </p:txBody>
      </p:sp>
      <p:sp>
        <p:nvSpPr>
          <p:cNvPr id="1128" name="Google Shape;1128;g7204c7ae9f_0_78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2400">
                <a:latin typeface="Arial"/>
                <a:ea typeface="Arial"/>
                <a:cs typeface="Arial"/>
                <a:sym typeface="Arial"/>
              </a:rPr>
              <a:t>Actividad práctica #2</a:t>
            </a:r>
            <a:endParaRPr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89"/>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API DE JAVA</a:t>
            </a:r>
            <a:endParaRPr/>
          </a:p>
        </p:txBody>
      </p:sp>
      <p:sp>
        <p:nvSpPr>
          <p:cNvPr id="1135" name="Google Shape;1135;p89"/>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sp>
        <p:nvSpPr>
          <p:cNvPr id="1141" name="Google Shape;1141;p9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b="1"/>
              <a:t>API DE JAVA</a:t>
            </a:r>
            <a:endParaRPr/>
          </a:p>
        </p:txBody>
      </p:sp>
      <p:sp>
        <p:nvSpPr>
          <p:cNvPr id="1142" name="Google Shape;1142;p9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a:t> Interfaz de programación de aplicaciones (</a:t>
            </a:r>
            <a:r>
              <a:rPr lang="en-US" b="1"/>
              <a:t>API</a:t>
            </a:r>
            <a:r>
              <a:rPr lang="en-US"/>
              <a:t>, por sus siglas del inglés: </a:t>
            </a:r>
            <a:r>
              <a:rPr lang="en-US" i="1"/>
              <a:t>Application Programming Interface</a:t>
            </a:r>
            <a:r>
              <a:rPr lang="en-US"/>
              <a:t>) provista por los creadores del lenguaje de programación Java, que da a los programadores los medios para desarrollar aplicaciones Java.</a:t>
            </a:r>
            <a:endParaRPr/>
          </a:p>
        </p:txBody>
      </p:sp>
      <p:pic>
        <p:nvPicPr>
          <p:cNvPr id="1143" name="Google Shape;1143;p90"/>
          <p:cNvPicPr preferRelativeResize="0"/>
          <p:nvPr/>
        </p:nvPicPr>
        <p:blipFill rotWithShape="1">
          <a:blip r:embed="rId3">
            <a:alphaModFix/>
          </a:blip>
          <a:srcRect/>
          <a:stretch/>
        </p:blipFill>
        <p:spPr>
          <a:xfrm>
            <a:off x="3354461" y="3450074"/>
            <a:ext cx="5618273" cy="2217437"/>
          </a:xfrm>
          <a:prstGeom prst="rect">
            <a:avLst/>
          </a:prstGeom>
          <a:noFill/>
          <a:ln>
            <a:noFill/>
          </a:ln>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1148"/>
        <p:cNvGrpSpPr/>
        <p:nvPr/>
      </p:nvGrpSpPr>
      <p:grpSpPr>
        <a:xfrm>
          <a:off x="0" y="0"/>
          <a:ext cx="0" cy="0"/>
          <a:chOff x="0" y="0"/>
          <a:chExt cx="0" cy="0"/>
        </a:xfrm>
      </p:grpSpPr>
      <p:sp>
        <p:nvSpPr>
          <p:cNvPr id="1149" name="Google Shape;1149;p9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b="1"/>
              <a:t>API DE JAVA</a:t>
            </a:r>
            <a:endParaRPr/>
          </a:p>
        </p:txBody>
      </p:sp>
      <p:sp>
        <p:nvSpPr>
          <p:cNvPr id="1150" name="Google Shape;1150;p9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b="1"/>
              <a:t>¿Dónde se encuentra el código de estas librerías?</a:t>
            </a:r>
            <a:r>
              <a:rPr lang="en-US"/>
              <a:t> </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b="1"/>
              <a:t>¿Podemos acceder al código de estas librerías?</a:t>
            </a:r>
            <a:r>
              <a:rPr lang="en-US"/>
              <a:t> </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b="1"/>
              <a:t>¿Para qué nos sirve la biblioteca si no podemos acceder a su código fuente?</a:t>
            </a:r>
            <a:r>
              <a:rPr lang="en-US"/>
              <a:t> </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t>http://docs.oracle.com/javase/8/docs/api/</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g72b3f69c4d_1_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¿Qué es un Objeto?</a:t>
            </a:r>
            <a:endParaRPr/>
          </a:p>
        </p:txBody>
      </p:sp>
      <p:sp>
        <p:nvSpPr>
          <p:cNvPr id="202" name="Google Shape;202;g72b3f69c4d_1_5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Un objeto representa</a:t>
            </a:r>
            <a:endParaRPr/>
          </a:p>
          <a:p>
            <a:pPr marL="685800" lvl="1" indent="-228600" algn="l" rtl="0">
              <a:lnSpc>
                <a:spcPct val="90000"/>
              </a:lnSpc>
              <a:spcBef>
                <a:spcPts val="500"/>
              </a:spcBef>
              <a:spcAft>
                <a:spcPts val="0"/>
              </a:spcAft>
              <a:buSzPts val="2400"/>
              <a:buChar char="•"/>
            </a:pPr>
            <a:r>
              <a:rPr lang="en-US"/>
              <a:t>Entidades Físicas </a:t>
            </a:r>
            <a:endParaRPr/>
          </a:p>
          <a:p>
            <a:pPr marL="1143000" lvl="2" indent="-228600" algn="l" rtl="0">
              <a:lnSpc>
                <a:spcPct val="90000"/>
              </a:lnSpc>
              <a:spcBef>
                <a:spcPts val="500"/>
              </a:spcBef>
              <a:spcAft>
                <a:spcPts val="0"/>
              </a:spcAft>
              <a:buClr>
                <a:schemeClr val="dk1"/>
              </a:buClr>
              <a:buSzPts val="2000"/>
              <a:buChar char="•"/>
            </a:pPr>
            <a:r>
              <a:rPr lang="en-US"/>
              <a:t>(Ej.: Vehículo, Casa, Producto)</a:t>
            </a:r>
            <a:endParaRPr/>
          </a:p>
          <a:p>
            <a:pPr marL="685800" lvl="1" indent="-228600" algn="l" rtl="0">
              <a:lnSpc>
                <a:spcPct val="90000"/>
              </a:lnSpc>
              <a:spcBef>
                <a:spcPts val="500"/>
              </a:spcBef>
              <a:spcAft>
                <a:spcPts val="0"/>
              </a:spcAft>
              <a:buSzPts val="2400"/>
              <a:buChar char="•"/>
            </a:pPr>
            <a:r>
              <a:rPr lang="en-US"/>
              <a:t>Entidades Conceptuales </a:t>
            </a:r>
            <a:endParaRPr/>
          </a:p>
          <a:p>
            <a:pPr marL="1143000" lvl="2" indent="-228600" algn="l" rtl="0">
              <a:lnSpc>
                <a:spcPct val="90000"/>
              </a:lnSpc>
              <a:spcBef>
                <a:spcPts val="500"/>
              </a:spcBef>
              <a:spcAft>
                <a:spcPts val="0"/>
              </a:spcAft>
              <a:buClr>
                <a:schemeClr val="dk1"/>
              </a:buClr>
              <a:buSzPts val="2000"/>
              <a:buChar char="•"/>
            </a:pPr>
            <a:r>
              <a:rPr lang="en-US"/>
              <a:t>(Ej.: Proceso Químico, Transacción Bancaria)</a:t>
            </a:r>
            <a:endParaRPr/>
          </a:p>
          <a:p>
            <a:pPr marL="685800" lvl="1" indent="-228600" algn="l" rtl="0">
              <a:lnSpc>
                <a:spcPct val="90000"/>
              </a:lnSpc>
              <a:spcBef>
                <a:spcPts val="500"/>
              </a:spcBef>
              <a:spcAft>
                <a:spcPts val="0"/>
              </a:spcAft>
              <a:buSzPts val="2400"/>
              <a:buChar char="•"/>
            </a:pPr>
            <a:r>
              <a:rPr lang="en-US"/>
              <a:t>Entidades de Software </a:t>
            </a:r>
            <a:endParaRPr/>
          </a:p>
          <a:p>
            <a:pPr marL="1143000" lvl="2" indent="-228600" algn="l" rtl="0">
              <a:lnSpc>
                <a:spcPct val="90000"/>
              </a:lnSpc>
              <a:spcBef>
                <a:spcPts val="500"/>
              </a:spcBef>
              <a:spcAft>
                <a:spcPts val="0"/>
              </a:spcAft>
              <a:buClr>
                <a:schemeClr val="dk1"/>
              </a:buClr>
              <a:buSzPts val="2000"/>
              <a:buChar char="•"/>
            </a:pPr>
            <a:r>
              <a:rPr lang="en-US"/>
              <a:t>(Ej.: Lista Enlazada, Interfaz Gráfica)</a:t>
            </a:r>
            <a:endParaRPr/>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1154"/>
        <p:cNvGrpSpPr/>
        <p:nvPr/>
      </p:nvGrpSpPr>
      <p:grpSpPr>
        <a:xfrm>
          <a:off x="0" y="0"/>
          <a:ext cx="0" cy="0"/>
          <a:chOff x="0" y="0"/>
          <a:chExt cx="0" cy="0"/>
        </a:xfrm>
      </p:grpSpPr>
      <p:sp>
        <p:nvSpPr>
          <p:cNvPr id="1155" name="Google Shape;1155;p92"/>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Paquetes en Java</a:t>
            </a:r>
            <a:endParaRPr/>
          </a:p>
        </p:txBody>
      </p:sp>
      <p:graphicFrame>
        <p:nvGraphicFramePr>
          <p:cNvPr id="1156" name="Google Shape;1156;p92"/>
          <p:cNvGraphicFramePr/>
          <p:nvPr/>
        </p:nvGraphicFramePr>
        <p:xfrm>
          <a:off x="1981200" y="1295400"/>
          <a:ext cx="8382000" cy="4284090"/>
        </p:xfrm>
        <a:graphic>
          <a:graphicData uri="http://schemas.openxmlformats.org/drawingml/2006/table">
            <a:tbl>
              <a:tblPr>
                <a:noFill/>
                <a:tableStyleId>{A8490657-F6FD-4B77-8E3B-A31F2E95E493}</a:tableStyleId>
              </a:tblPr>
              <a:tblGrid>
                <a:gridCol w="1981200">
                  <a:extLst>
                    <a:ext uri="{9D8B030D-6E8A-4147-A177-3AD203B41FA5}">
                      <a16:colId xmlns:a16="http://schemas.microsoft.com/office/drawing/2014/main" val="20000"/>
                    </a:ext>
                  </a:extLst>
                </a:gridCol>
                <a:gridCol w="6400800">
                  <a:extLst>
                    <a:ext uri="{9D8B030D-6E8A-4147-A177-3AD203B41FA5}">
                      <a16:colId xmlns:a16="http://schemas.microsoft.com/office/drawing/2014/main" val="20001"/>
                    </a:ext>
                  </a:extLst>
                </a:gridCol>
              </a:tblGrid>
              <a:tr h="3714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java.rmi</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Crea programas que pueden ser distribuidos a través de múltiples computadoras. RMI (remote method invocation)</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java.security</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Implementa restricciones de seguridad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java.sql</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Interactúa con bases de datos. SQL (structured query language)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4000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java.text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Formatea textos para salidas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java.util</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Utilidades generales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5365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java.xml.parsers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Procesa documentos XML (eXtensible Markup Language)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1160"/>
        <p:cNvGrpSpPr/>
        <p:nvPr/>
      </p:nvGrpSpPr>
      <p:grpSpPr>
        <a:xfrm>
          <a:off x="0" y="0"/>
          <a:ext cx="0" cy="0"/>
          <a:chOff x="0" y="0"/>
          <a:chExt cx="0" cy="0"/>
        </a:xfrm>
      </p:grpSpPr>
      <p:sp>
        <p:nvSpPr>
          <p:cNvPr id="1161" name="Google Shape;1161;p9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Paquetes en Java</a:t>
            </a:r>
            <a:endParaRPr/>
          </a:p>
        </p:txBody>
      </p:sp>
      <p:graphicFrame>
        <p:nvGraphicFramePr>
          <p:cNvPr id="1162" name="Google Shape;1162;p93"/>
          <p:cNvGraphicFramePr/>
          <p:nvPr/>
        </p:nvGraphicFramePr>
        <p:xfrm>
          <a:off x="1981200" y="1295400"/>
          <a:ext cx="8382000" cy="3907820"/>
        </p:xfrm>
        <a:graphic>
          <a:graphicData uri="http://schemas.openxmlformats.org/drawingml/2006/table">
            <a:tbl>
              <a:tblPr>
                <a:noFill/>
                <a:tableStyleId>{A8490657-F6FD-4B77-8E3B-A31F2E95E493}</a:tableStyleId>
              </a:tblPr>
              <a:tblGrid>
                <a:gridCol w="2057400">
                  <a:extLst>
                    <a:ext uri="{9D8B030D-6E8A-4147-A177-3AD203B41FA5}">
                      <a16:colId xmlns:a16="http://schemas.microsoft.com/office/drawing/2014/main" val="20000"/>
                    </a:ext>
                  </a:extLst>
                </a:gridCol>
                <a:gridCol w="6324600">
                  <a:extLst>
                    <a:ext uri="{9D8B030D-6E8A-4147-A177-3AD203B41FA5}">
                      <a16:colId xmlns:a16="http://schemas.microsoft.com/office/drawing/2014/main" val="20001"/>
                    </a:ext>
                  </a:extLst>
                </a:gridCol>
              </a:tblGrid>
              <a:tr h="4016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java.beans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Define componentes de software que pueden ser combinados fácilmente en otras aplicaciones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0005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java.io</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Ejecuta una amplia variedad de funcionalidad de entrada y salida</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535000">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java.lang</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Soporte general; es automáticamente importada en todos los programas JAVA</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365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java.math</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Ejecuta operaciones matemáticas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36575">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java.net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ctr"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Comunicación a través de redes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1167"/>
        <p:cNvGrpSpPr/>
        <p:nvPr/>
      </p:nvGrpSpPr>
      <p:grpSpPr>
        <a:xfrm>
          <a:off x="0" y="0"/>
          <a:ext cx="0" cy="0"/>
          <a:chOff x="0" y="0"/>
          <a:chExt cx="0" cy="0"/>
        </a:xfrm>
      </p:grpSpPr>
      <p:sp>
        <p:nvSpPr>
          <p:cNvPr id="1168" name="Google Shape;1168;p94"/>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Importar paquetes</a:t>
            </a:r>
            <a:endParaRPr/>
          </a:p>
        </p:txBody>
      </p:sp>
      <p:sp>
        <p:nvSpPr>
          <p:cNvPr id="1169" name="Google Shape;1169;p94"/>
          <p:cNvSpPr>
            <a:spLocks noGrp="1"/>
          </p:cNvSpPr>
          <p:nvPr>
            <p:ph type="tbl" idx="2"/>
          </p:nvPr>
        </p:nvSpPr>
        <p:spPr>
          <a:xfrm>
            <a:off x="609600" y="1600201"/>
            <a:ext cx="10972800" cy="452596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800" b="0" i="0" u="none" strike="noStrike" cap="none">
              <a:solidFill>
                <a:schemeClr val="dk1"/>
              </a:solidFill>
              <a:latin typeface="Calibri"/>
              <a:ea typeface="Calibri"/>
              <a:cs typeface="Calibri"/>
              <a:sym typeface="Calibri"/>
            </a:endParaRPr>
          </a:p>
        </p:txBody>
      </p:sp>
      <p:sp>
        <p:nvSpPr>
          <p:cNvPr id="1170" name="Google Shape;1170;p94"/>
          <p:cNvSpPr txBox="1"/>
          <p:nvPr/>
        </p:nvSpPr>
        <p:spPr>
          <a:xfrm>
            <a:off x="609600" y="1578936"/>
            <a:ext cx="10972800" cy="4525963"/>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171" name="Google Shape;1171;p94"/>
          <p:cNvPicPr preferRelativeResize="0"/>
          <p:nvPr/>
        </p:nvPicPr>
        <p:blipFill rotWithShape="1">
          <a:blip r:embed="rId3">
            <a:alphaModFix/>
          </a:blip>
          <a:srcRect/>
          <a:stretch/>
        </p:blipFill>
        <p:spPr>
          <a:xfrm>
            <a:off x="609600" y="1600201"/>
            <a:ext cx="11287249" cy="4035055"/>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Importar paquetes</a:t>
            </a:r>
            <a:endParaRPr/>
          </a:p>
        </p:txBody>
      </p:sp>
      <p:sp>
        <p:nvSpPr>
          <p:cNvPr id="1177" name="Google Shape;1177;p9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rgbClr val="002060"/>
              </a:buClr>
              <a:buSzPts val="2800"/>
              <a:buFont typeface="Arial"/>
              <a:buChar char="•"/>
            </a:pPr>
            <a:r>
              <a:rPr lang="en-US">
                <a:latin typeface="Courier New"/>
                <a:ea typeface="Courier New"/>
                <a:cs typeface="Courier New"/>
                <a:sym typeface="Courier New"/>
              </a:rPr>
              <a:t>import nombrePaquete.*; </a:t>
            </a:r>
            <a:endParaRPr/>
          </a:p>
          <a:p>
            <a:pPr marL="228600" lvl="0" indent="-228600" algn="l" rtl="0">
              <a:lnSpc>
                <a:spcPct val="80000"/>
              </a:lnSpc>
              <a:spcBef>
                <a:spcPts val="1000"/>
              </a:spcBef>
              <a:spcAft>
                <a:spcPts val="0"/>
              </a:spcAft>
              <a:buClr>
                <a:srgbClr val="002060"/>
              </a:buClr>
              <a:buSzPts val="2800"/>
              <a:buFont typeface="Arial"/>
              <a:buChar char="•"/>
            </a:pPr>
            <a:r>
              <a:rPr lang="en-US">
                <a:latin typeface="Courier New"/>
                <a:ea typeface="Courier New"/>
                <a:cs typeface="Courier New"/>
                <a:sym typeface="Courier New"/>
              </a:rPr>
              <a:t>import nombrePaquete.NombreClase; </a:t>
            </a:r>
            <a:endParaRPr/>
          </a:p>
          <a:p>
            <a:pPr marL="228600" lvl="0" indent="-228600" algn="l" rtl="0">
              <a:lnSpc>
                <a:spcPct val="80000"/>
              </a:lnSpc>
              <a:spcBef>
                <a:spcPts val="1000"/>
              </a:spcBef>
              <a:spcAft>
                <a:spcPts val="0"/>
              </a:spcAft>
              <a:buClr>
                <a:srgbClr val="002060"/>
              </a:buClr>
              <a:buSzPts val="2800"/>
              <a:buFont typeface="Arial"/>
              <a:buChar char="•"/>
            </a:pPr>
            <a:r>
              <a:rPr lang="en-US">
                <a:latin typeface="Courier New"/>
                <a:ea typeface="Courier New"/>
                <a:cs typeface="Courier New"/>
                <a:sym typeface="Courier New"/>
              </a:rPr>
              <a:t>import nombrePaquete.NombreInterfaz</a:t>
            </a:r>
            <a:endParaRPr/>
          </a:p>
          <a:p>
            <a:pPr marL="228600" lvl="0" indent="-50800" algn="l" rtl="0">
              <a:lnSpc>
                <a:spcPct val="80000"/>
              </a:lnSpc>
              <a:spcBef>
                <a:spcPts val="1000"/>
              </a:spcBef>
              <a:spcAft>
                <a:spcPts val="0"/>
              </a:spcAft>
              <a:buClr>
                <a:srgbClr val="002060"/>
              </a:buClr>
              <a:buSzPts val="2800"/>
              <a:buFont typeface="Arial"/>
              <a:buNone/>
            </a:pPr>
            <a:endParaRPr/>
          </a:p>
          <a:p>
            <a:pPr marL="228600" lvl="0" indent="-50800" algn="l" rtl="0">
              <a:lnSpc>
                <a:spcPct val="80000"/>
              </a:lnSpc>
              <a:spcBef>
                <a:spcPts val="1000"/>
              </a:spcBef>
              <a:spcAft>
                <a:spcPts val="0"/>
              </a:spcAft>
              <a:buClr>
                <a:srgbClr val="002060"/>
              </a:buClr>
              <a:buSzPts val="2800"/>
              <a:buFont typeface="Arial"/>
              <a:buNone/>
            </a:pPr>
            <a:endParaRPr/>
          </a:p>
          <a:p>
            <a:pPr marL="228600" lvl="0" indent="-50800" algn="l" rtl="0">
              <a:lnSpc>
                <a:spcPct val="80000"/>
              </a:lnSpc>
              <a:spcBef>
                <a:spcPts val="1000"/>
              </a:spcBef>
              <a:spcAft>
                <a:spcPts val="0"/>
              </a:spcAft>
              <a:buClr>
                <a:srgbClr val="002060"/>
              </a:buClr>
              <a:buSzPts val="2800"/>
              <a:buFont typeface="Arial"/>
              <a:buNone/>
            </a:pPr>
            <a:endParaRPr/>
          </a:p>
          <a:p>
            <a:pPr marL="228600" lvl="0" indent="-50800" algn="l" rtl="0">
              <a:lnSpc>
                <a:spcPct val="80000"/>
              </a:lnSpc>
              <a:spcBef>
                <a:spcPts val="1000"/>
              </a:spcBef>
              <a:spcAft>
                <a:spcPts val="0"/>
              </a:spcAft>
              <a:buClr>
                <a:srgbClr val="002060"/>
              </a:buClr>
              <a:buSzPts val="2800"/>
              <a:buFont typeface="Arial"/>
              <a:buNone/>
            </a:pPr>
            <a:endParaRPr/>
          </a:p>
          <a:p>
            <a:pPr marL="228600" lvl="0" indent="-228600" algn="l" rtl="0">
              <a:lnSpc>
                <a:spcPct val="80000"/>
              </a:lnSpc>
              <a:spcBef>
                <a:spcPts val="1000"/>
              </a:spcBef>
              <a:spcAft>
                <a:spcPts val="0"/>
              </a:spcAft>
              <a:buClr>
                <a:srgbClr val="002060"/>
              </a:buClr>
              <a:buSzPts val="2800"/>
              <a:buFont typeface="Arial"/>
              <a:buChar char="•"/>
            </a:pPr>
            <a:r>
              <a:rPr lang="en-US"/>
              <a:t>Así import java.io.*; , indica al compilador que importe cualquier clase del paquete java.io</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Shape 1182"/>
        <p:cNvGrpSpPr/>
        <p:nvPr/>
      </p:nvGrpSpPr>
      <p:grpSpPr>
        <a:xfrm>
          <a:off x="0" y="0"/>
          <a:ext cx="0" cy="0"/>
          <a:chOff x="0" y="0"/>
          <a:chExt cx="0" cy="0"/>
        </a:xfrm>
      </p:grpSpPr>
      <p:sp>
        <p:nvSpPr>
          <p:cNvPr id="1183" name="Google Shape;1183;p9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Scanner</a:t>
            </a:r>
            <a:endParaRPr/>
          </a:p>
        </p:txBody>
      </p:sp>
      <p:sp>
        <p:nvSpPr>
          <p:cNvPr id="1184" name="Google Shape;1184;p9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70000"/>
              </a:lnSpc>
              <a:spcBef>
                <a:spcPts val="0"/>
              </a:spcBef>
              <a:spcAft>
                <a:spcPts val="0"/>
              </a:spcAft>
              <a:buClr>
                <a:srgbClr val="002060"/>
              </a:buClr>
              <a:buSzPts val="2590"/>
              <a:buFont typeface="Arial"/>
              <a:buChar char="•"/>
            </a:pPr>
            <a:r>
              <a:rPr lang="en-US" sz="2590"/>
              <a:t>Para obtener datos ingresados por teclado.</a:t>
            </a:r>
            <a:endParaRPr/>
          </a:p>
          <a:p>
            <a:pPr marL="228600" lvl="0" indent="-228600" algn="l" rtl="0">
              <a:lnSpc>
                <a:spcPct val="70000"/>
              </a:lnSpc>
              <a:spcBef>
                <a:spcPts val="1000"/>
              </a:spcBef>
              <a:spcAft>
                <a:spcPts val="0"/>
              </a:spcAft>
              <a:buClr>
                <a:srgbClr val="002060"/>
              </a:buClr>
              <a:buSzPts val="2590"/>
              <a:buFont typeface="Arial"/>
              <a:buChar char="•"/>
            </a:pPr>
            <a:r>
              <a:rPr lang="en-US" sz="2590"/>
              <a:t>Funciona desde la versión de java 1.6</a:t>
            </a:r>
            <a:endParaRPr/>
          </a:p>
          <a:p>
            <a:pPr marL="0" lvl="0" indent="0" algn="l" rtl="0">
              <a:lnSpc>
                <a:spcPct val="70000"/>
              </a:lnSpc>
              <a:spcBef>
                <a:spcPts val="1000"/>
              </a:spcBef>
              <a:spcAft>
                <a:spcPts val="0"/>
              </a:spcAft>
              <a:buSzPts val="2590"/>
              <a:buNone/>
            </a:pPr>
            <a:endParaRPr sz="2590"/>
          </a:p>
          <a:p>
            <a:pPr marL="0" lvl="0" indent="0" algn="l" rtl="0">
              <a:lnSpc>
                <a:spcPct val="70000"/>
              </a:lnSpc>
              <a:spcBef>
                <a:spcPts val="1000"/>
              </a:spcBef>
              <a:spcAft>
                <a:spcPts val="0"/>
              </a:spcAft>
              <a:buSzPts val="2590"/>
              <a:buNone/>
            </a:pPr>
            <a:endParaRPr sz="2590"/>
          </a:p>
          <a:p>
            <a:pPr marL="0" lvl="0" indent="0" algn="l" rtl="0">
              <a:lnSpc>
                <a:spcPct val="70000"/>
              </a:lnSpc>
              <a:spcBef>
                <a:spcPts val="1000"/>
              </a:spcBef>
              <a:spcAft>
                <a:spcPts val="0"/>
              </a:spcAft>
              <a:buSzPts val="2590"/>
              <a:buNone/>
            </a:pPr>
            <a:r>
              <a:rPr lang="en-US" sz="2590"/>
              <a:t>Sintaxis:</a:t>
            </a:r>
            <a:endParaRPr/>
          </a:p>
          <a:p>
            <a:pPr marL="0" lvl="0" indent="0" algn="l" rtl="0">
              <a:lnSpc>
                <a:spcPct val="70000"/>
              </a:lnSpc>
              <a:spcBef>
                <a:spcPts val="1000"/>
              </a:spcBef>
              <a:spcAft>
                <a:spcPts val="0"/>
              </a:spcAft>
              <a:buSzPts val="2035"/>
              <a:buNone/>
            </a:pPr>
            <a:r>
              <a:rPr lang="en-US" sz="2035"/>
              <a:t>import java.util.Scanner;</a:t>
            </a:r>
            <a:endParaRPr/>
          </a:p>
          <a:p>
            <a:pPr marL="0" lvl="0" indent="0" algn="l" rtl="0">
              <a:lnSpc>
                <a:spcPct val="70000"/>
              </a:lnSpc>
              <a:spcBef>
                <a:spcPts val="1000"/>
              </a:spcBef>
              <a:spcAft>
                <a:spcPts val="0"/>
              </a:spcAft>
              <a:buSzPts val="2035"/>
              <a:buNone/>
            </a:pPr>
            <a:endParaRPr sz="2035"/>
          </a:p>
          <a:p>
            <a:pPr marL="0" lvl="0" indent="0" algn="l" rtl="0">
              <a:lnSpc>
                <a:spcPct val="70000"/>
              </a:lnSpc>
              <a:spcBef>
                <a:spcPts val="1000"/>
              </a:spcBef>
              <a:spcAft>
                <a:spcPts val="0"/>
              </a:spcAft>
              <a:buSzPts val="2035"/>
              <a:buNone/>
            </a:pPr>
            <a:r>
              <a:rPr lang="en-US" sz="2035"/>
              <a:t>Scanner sc = new Scanner(System.in);</a:t>
            </a:r>
            <a:endParaRPr/>
          </a:p>
          <a:p>
            <a:pPr marL="0" lvl="0" indent="0" algn="l" rtl="0">
              <a:lnSpc>
                <a:spcPct val="70000"/>
              </a:lnSpc>
              <a:spcBef>
                <a:spcPts val="1000"/>
              </a:spcBef>
              <a:spcAft>
                <a:spcPts val="0"/>
              </a:spcAft>
              <a:buSzPts val="2035"/>
              <a:buNone/>
            </a:pPr>
            <a:r>
              <a:rPr lang="en-US" sz="2035"/>
              <a:t>String cadena = sc.next();   </a:t>
            </a:r>
            <a:endParaRPr/>
          </a:p>
          <a:p>
            <a:pPr marL="0" lvl="0" indent="0" algn="l" rtl="0">
              <a:lnSpc>
                <a:spcPct val="70000"/>
              </a:lnSpc>
              <a:spcBef>
                <a:spcPts val="1000"/>
              </a:spcBef>
              <a:spcAft>
                <a:spcPts val="0"/>
              </a:spcAft>
              <a:buSzPts val="2035"/>
              <a:buNone/>
            </a:pPr>
            <a:r>
              <a:rPr lang="en-US" sz="2035"/>
              <a:t>String cadena = sc.nextLine();</a:t>
            </a:r>
            <a:endParaRPr/>
          </a:p>
          <a:p>
            <a:pPr marL="0" lvl="0" indent="0" algn="l" rtl="0">
              <a:lnSpc>
                <a:spcPct val="70000"/>
              </a:lnSpc>
              <a:spcBef>
                <a:spcPts val="1000"/>
              </a:spcBef>
              <a:spcAft>
                <a:spcPts val="0"/>
              </a:spcAft>
              <a:buSzPts val="2035"/>
              <a:buNone/>
            </a:pPr>
            <a:r>
              <a:rPr lang="en-US" sz="2035"/>
              <a:t>int entero = sc.nextInt();</a:t>
            </a:r>
            <a:endParaRPr/>
          </a:p>
        </p:txBody>
      </p:sp>
      <p:cxnSp>
        <p:nvCxnSpPr>
          <p:cNvPr id="1185" name="Google Shape;1185;p96"/>
          <p:cNvCxnSpPr/>
          <p:nvPr/>
        </p:nvCxnSpPr>
        <p:spPr>
          <a:xfrm rot="10800000">
            <a:off x="4321793" y="3930556"/>
            <a:ext cx="1501253" cy="0"/>
          </a:xfrm>
          <a:prstGeom prst="straightConnector1">
            <a:avLst/>
          </a:prstGeom>
          <a:noFill/>
          <a:ln w="76200" cap="flat" cmpd="sng">
            <a:solidFill>
              <a:srgbClr val="FF0000"/>
            </a:solidFill>
            <a:prstDash val="solid"/>
            <a:miter lim="800000"/>
            <a:headEnd type="none" w="sm" len="sm"/>
            <a:tailEnd type="triangle" w="med" len="med"/>
          </a:ln>
        </p:spPr>
      </p:cxnSp>
      <p:sp>
        <p:nvSpPr>
          <p:cNvPr id="1186" name="Google Shape;1186;p96"/>
          <p:cNvSpPr txBox="1"/>
          <p:nvPr/>
        </p:nvSpPr>
        <p:spPr>
          <a:xfrm>
            <a:off x="5823046" y="3745890"/>
            <a:ext cx="1542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Importar</a:t>
            </a:r>
            <a:endParaRPr sz="1400" b="0" i="0" u="none" strike="noStrike" cap="none">
              <a:solidFill>
                <a:srgbClr val="000000"/>
              </a:solidFill>
              <a:latin typeface="Arial"/>
              <a:ea typeface="Arial"/>
              <a:cs typeface="Arial"/>
              <a:sym typeface="Arial"/>
            </a:endParaRPr>
          </a:p>
        </p:txBody>
      </p:sp>
      <p:cxnSp>
        <p:nvCxnSpPr>
          <p:cNvPr id="1187" name="Google Shape;1187;p96"/>
          <p:cNvCxnSpPr/>
          <p:nvPr/>
        </p:nvCxnSpPr>
        <p:spPr>
          <a:xfrm rot="10800000">
            <a:off x="5863990" y="4585648"/>
            <a:ext cx="1501253" cy="0"/>
          </a:xfrm>
          <a:prstGeom prst="straightConnector1">
            <a:avLst/>
          </a:prstGeom>
          <a:noFill/>
          <a:ln w="76200" cap="flat" cmpd="sng">
            <a:solidFill>
              <a:srgbClr val="FF0000"/>
            </a:solidFill>
            <a:prstDash val="solid"/>
            <a:miter lim="800000"/>
            <a:headEnd type="none" w="sm" len="sm"/>
            <a:tailEnd type="triangle" w="med" len="med"/>
          </a:ln>
        </p:spPr>
      </p:cxnSp>
      <p:sp>
        <p:nvSpPr>
          <p:cNvPr id="1188" name="Google Shape;1188;p96"/>
          <p:cNvSpPr txBox="1"/>
          <p:nvPr/>
        </p:nvSpPr>
        <p:spPr>
          <a:xfrm>
            <a:off x="7365243" y="4400982"/>
            <a:ext cx="1542197"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Instanciar</a:t>
            </a:r>
            <a:endParaRPr sz="1400" b="0" i="0" u="none" strike="noStrike" cap="none">
              <a:solidFill>
                <a:srgbClr val="000000"/>
              </a:solidFill>
              <a:latin typeface="Arial"/>
              <a:ea typeface="Arial"/>
              <a:cs typeface="Arial"/>
              <a:sym typeface="Arial"/>
            </a:endParaRPr>
          </a:p>
        </p:txBody>
      </p:sp>
      <p:cxnSp>
        <p:nvCxnSpPr>
          <p:cNvPr id="1189" name="Google Shape;1189;p96"/>
          <p:cNvCxnSpPr/>
          <p:nvPr/>
        </p:nvCxnSpPr>
        <p:spPr>
          <a:xfrm rot="10800000">
            <a:off x="5236193" y="5260221"/>
            <a:ext cx="1501253" cy="0"/>
          </a:xfrm>
          <a:prstGeom prst="straightConnector1">
            <a:avLst/>
          </a:prstGeom>
          <a:noFill/>
          <a:ln w="76200" cap="flat" cmpd="sng">
            <a:solidFill>
              <a:srgbClr val="FF0000"/>
            </a:solidFill>
            <a:prstDash val="solid"/>
            <a:miter lim="800000"/>
            <a:headEnd type="none" w="sm" len="sm"/>
            <a:tailEnd type="triangle" w="med" len="med"/>
          </a:ln>
        </p:spPr>
      </p:cxnSp>
      <p:sp>
        <p:nvSpPr>
          <p:cNvPr id="1190" name="Google Shape;1190;p96"/>
          <p:cNvSpPr txBox="1"/>
          <p:nvPr/>
        </p:nvSpPr>
        <p:spPr>
          <a:xfrm>
            <a:off x="6737445" y="5075555"/>
            <a:ext cx="3254992"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Calibri"/>
                <a:ea typeface="Calibri"/>
                <a:cs typeface="Calibri"/>
                <a:sym typeface="Calibri"/>
              </a:rPr>
              <a:t>Distintas formas de leer</a:t>
            </a:r>
            <a:endParaRPr sz="1400" b="0" i="0" u="none" strike="noStrike" cap="none">
              <a:solidFill>
                <a:srgbClr val="000000"/>
              </a:solidFill>
              <a:latin typeface="Arial"/>
              <a:ea typeface="Arial"/>
              <a:cs typeface="Arial"/>
              <a:sym typeface="Arial"/>
            </a:endParaRPr>
          </a:p>
        </p:txBody>
      </p:sp>
      <p:sp>
        <p:nvSpPr>
          <p:cNvPr id="1191" name="Google Shape;1191;p96"/>
          <p:cNvSpPr/>
          <p:nvPr/>
        </p:nvSpPr>
        <p:spPr>
          <a:xfrm>
            <a:off x="4813111" y="4770314"/>
            <a:ext cx="204717" cy="920802"/>
          </a:xfrm>
          <a:prstGeom prst="rightBrace">
            <a:avLst>
              <a:gd name="adj1" fmla="val 8333"/>
              <a:gd name="adj2" fmla="val 50000"/>
            </a:avLst>
          </a:prstGeom>
          <a:noFill/>
          <a:ln w="952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g7204c7ae9f_0_89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Scanner</a:t>
            </a:r>
            <a:endParaRPr/>
          </a:p>
        </p:txBody>
      </p:sp>
      <p:sp>
        <p:nvSpPr>
          <p:cNvPr id="1198" name="Google Shape;1198;g7204c7ae9f_0_891"/>
          <p:cNvSpPr txBox="1"/>
          <p:nvPr/>
        </p:nvSpPr>
        <p:spPr>
          <a:xfrm>
            <a:off x="965075" y="1582444"/>
            <a:ext cx="8562900" cy="2910300"/>
          </a:xfrm>
          <a:prstGeom prst="rect">
            <a:avLst/>
          </a:prstGeom>
          <a:noFill/>
          <a:ln>
            <a:noFill/>
          </a:ln>
        </p:spPr>
        <p:txBody>
          <a:bodyPr spcFirstLastPara="1" wrap="square" lIns="91425" tIns="45700" rIns="91425" bIns="45700" anchor="t" anchorCtr="0">
            <a:noAutofit/>
          </a:bodyPr>
          <a:lstStyle/>
          <a:p>
            <a:pPr marL="514350" marR="0" lvl="0" indent="-514350" algn="l" rtl="0">
              <a:lnSpc>
                <a:spcPct val="80000"/>
              </a:lnSpc>
              <a:spcBef>
                <a:spcPts val="0"/>
              </a:spcBef>
              <a:spcAft>
                <a:spcPts val="0"/>
              </a:spcAft>
              <a:buClr>
                <a:srgbClr val="00B0F0"/>
              </a:buClr>
              <a:buSzPts val="2800"/>
              <a:buFont typeface="Calibri"/>
              <a:buAutoNum type="arabicPeriod"/>
            </a:pPr>
            <a:r>
              <a:rPr lang="en-US" sz="2800" b="0" i="0" u="none" strike="noStrike" cap="none">
                <a:solidFill>
                  <a:srgbClr val="000000"/>
                </a:solidFill>
                <a:latin typeface="Calibri"/>
                <a:ea typeface="Calibri"/>
                <a:cs typeface="Calibri"/>
                <a:sym typeface="Calibri"/>
              </a:rPr>
              <a:t>Import clase scanner del paquete java.util</a:t>
            </a:r>
            <a:endParaRPr sz="2800" b="0" i="0" u="none" strike="noStrike" cap="none">
              <a:solidFill>
                <a:srgbClr val="000000"/>
              </a:solidFill>
              <a:latin typeface="Calibri"/>
              <a:ea typeface="Calibri"/>
              <a:cs typeface="Calibri"/>
              <a:sym typeface="Calibri"/>
            </a:endParaRPr>
          </a:p>
          <a:p>
            <a:pPr marL="685800" marR="0" lvl="1" indent="-228600" algn="l" rtl="0">
              <a:lnSpc>
                <a:spcPct val="80000"/>
              </a:lnSpc>
              <a:spcBef>
                <a:spcPts val="500"/>
              </a:spcBef>
              <a:spcAft>
                <a:spcPts val="0"/>
              </a:spcAft>
              <a:buClr>
                <a:srgbClr val="00B0F0"/>
              </a:buClr>
              <a:buSzPts val="2400"/>
              <a:buFont typeface="Arial"/>
              <a:buChar char="•"/>
            </a:pPr>
            <a:r>
              <a:rPr lang="en-US" sz="2400" b="0" i="0" u="none" strike="noStrike" cap="none">
                <a:solidFill>
                  <a:srgbClr val="000000"/>
                </a:solidFill>
                <a:latin typeface="Calibri"/>
                <a:ea typeface="Calibri"/>
                <a:cs typeface="Calibri"/>
                <a:sym typeface="Calibri"/>
              </a:rPr>
              <a:t>import java.util.Scanner;</a:t>
            </a:r>
            <a:endParaRPr sz="1800" b="0" i="0" u="none" strike="noStrike" cap="none">
              <a:solidFill>
                <a:srgbClr val="000000"/>
              </a:solidFill>
              <a:latin typeface="Arial"/>
              <a:ea typeface="Arial"/>
              <a:cs typeface="Arial"/>
              <a:sym typeface="Arial"/>
            </a:endParaRPr>
          </a:p>
          <a:p>
            <a:pPr marL="514350" marR="0" lvl="0" indent="-514350" algn="l" rtl="0">
              <a:lnSpc>
                <a:spcPct val="80000"/>
              </a:lnSpc>
              <a:spcBef>
                <a:spcPts val="1000"/>
              </a:spcBef>
              <a:spcAft>
                <a:spcPts val="0"/>
              </a:spcAft>
              <a:buClr>
                <a:srgbClr val="00B0F0"/>
              </a:buClr>
              <a:buSzPts val="2800"/>
              <a:buFont typeface="Calibri"/>
              <a:buAutoNum type="arabicPeriod"/>
            </a:pPr>
            <a:r>
              <a:rPr lang="en-US" sz="2800" b="0" i="0" u="none" strike="noStrike" cap="none">
                <a:solidFill>
                  <a:srgbClr val="000000"/>
                </a:solidFill>
                <a:latin typeface="Calibri"/>
                <a:ea typeface="Calibri"/>
                <a:cs typeface="Calibri"/>
                <a:sym typeface="Calibri"/>
              </a:rPr>
              <a:t>Cree una nueva instancia de la clase</a:t>
            </a:r>
            <a:endParaRPr sz="1800" b="0" i="0" u="none" strike="noStrike" cap="none">
              <a:solidFill>
                <a:srgbClr val="000000"/>
              </a:solidFill>
              <a:latin typeface="Arial"/>
              <a:ea typeface="Arial"/>
              <a:cs typeface="Arial"/>
              <a:sym typeface="Arial"/>
            </a:endParaRPr>
          </a:p>
          <a:p>
            <a:pPr marL="685800" marR="0" lvl="1" indent="-228600" algn="l" rtl="0">
              <a:lnSpc>
                <a:spcPct val="80000"/>
              </a:lnSpc>
              <a:spcBef>
                <a:spcPts val="500"/>
              </a:spcBef>
              <a:spcAft>
                <a:spcPts val="0"/>
              </a:spcAft>
              <a:buClr>
                <a:srgbClr val="00B0F0"/>
              </a:buClr>
              <a:buSzPts val="2400"/>
              <a:buFont typeface="Arial"/>
              <a:buChar char="•"/>
            </a:pPr>
            <a:r>
              <a:rPr lang="en-US" sz="2400" b="0" i="0" u="none" strike="noStrike" cap="none">
                <a:solidFill>
                  <a:srgbClr val="000000"/>
                </a:solidFill>
                <a:latin typeface="Calibri"/>
                <a:ea typeface="Calibri"/>
                <a:cs typeface="Calibri"/>
                <a:sym typeface="Calibri"/>
              </a:rPr>
              <a:t>Scanner entrada = new Scanner(System.in);</a:t>
            </a:r>
            <a:endParaRPr sz="1800" b="0" i="0" u="none" strike="noStrike" cap="none">
              <a:solidFill>
                <a:srgbClr val="000000"/>
              </a:solidFill>
              <a:latin typeface="Arial"/>
              <a:ea typeface="Arial"/>
              <a:cs typeface="Arial"/>
              <a:sym typeface="Arial"/>
            </a:endParaRPr>
          </a:p>
          <a:p>
            <a:pPr marL="514350" marR="0" lvl="0" indent="-514350" algn="l" rtl="0">
              <a:lnSpc>
                <a:spcPct val="80000"/>
              </a:lnSpc>
              <a:spcBef>
                <a:spcPts val="1000"/>
              </a:spcBef>
              <a:spcAft>
                <a:spcPts val="0"/>
              </a:spcAft>
              <a:buClr>
                <a:srgbClr val="00B0F0"/>
              </a:buClr>
              <a:buSzPts val="2800"/>
              <a:buFont typeface="Calibri"/>
              <a:buAutoNum type="arabicPeriod"/>
            </a:pPr>
            <a:r>
              <a:rPr lang="en-US" sz="2800" b="0" i="0" u="none" strike="noStrike" cap="none">
                <a:solidFill>
                  <a:srgbClr val="000000"/>
                </a:solidFill>
                <a:latin typeface="Calibri"/>
                <a:ea typeface="Calibri"/>
                <a:cs typeface="Calibri"/>
                <a:sym typeface="Calibri"/>
              </a:rPr>
              <a:t>Use el método adecuado</a:t>
            </a:r>
            <a:endParaRPr sz="1800" b="0" i="0" u="none" strike="noStrike" cap="none">
              <a:solidFill>
                <a:srgbClr val="000000"/>
              </a:solidFill>
              <a:latin typeface="Arial"/>
              <a:ea typeface="Arial"/>
              <a:cs typeface="Arial"/>
              <a:sym typeface="Arial"/>
            </a:endParaRPr>
          </a:p>
          <a:p>
            <a:pPr marL="971550" marR="0" lvl="1" indent="-514350" algn="l" rtl="0">
              <a:lnSpc>
                <a:spcPct val="80000"/>
              </a:lnSpc>
              <a:spcBef>
                <a:spcPts val="500"/>
              </a:spcBef>
              <a:spcAft>
                <a:spcPts val="0"/>
              </a:spcAft>
              <a:buClr>
                <a:srgbClr val="00B0F0"/>
              </a:buClr>
              <a:buSzPts val="2400"/>
              <a:buFont typeface="Calibri"/>
              <a:buAutoNum type="arabicPeriod"/>
            </a:pPr>
            <a:r>
              <a:rPr lang="en-US" sz="2400" b="0" i="0" u="none" strike="noStrike" cap="none">
                <a:solidFill>
                  <a:srgbClr val="000000"/>
                </a:solidFill>
                <a:latin typeface="Calibri"/>
                <a:ea typeface="Calibri"/>
                <a:cs typeface="Calibri"/>
                <a:sym typeface="Calibri"/>
              </a:rPr>
              <a:t>Leer Cadena de caracteres</a:t>
            </a:r>
            <a:endParaRPr sz="1800" b="0" i="0" u="none" strike="noStrike" cap="none">
              <a:solidFill>
                <a:srgbClr val="000000"/>
              </a:solidFill>
              <a:latin typeface="Arial"/>
              <a:ea typeface="Arial"/>
              <a:cs typeface="Arial"/>
              <a:sym typeface="Arial"/>
            </a:endParaRPr>
          </a:p>
          <a:p>
            <a:pPr marL="1428750" marR="0" lvl="0" indent="0" algn="l" rtl="0">
              <a:lnSpc>
                <a:spcPct val="80000"/>
              </a:lnSpc>
              <a:spcBef>
                <a:spcPts val="5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entrada.next();</a:t>
            </a:r>
            <a:endParaRPr sz="1800" b="0" i="0" u="none" strike="noStrike" cap="none">
              <a:solidFill>
                <a:srgbClr val="000000"/>
              </a:solidFill>
              <a:latin typeface="Arial"/>
              <a:ea typeface="Arial"/>
              <a:cs typeface="Arial"/>
              <a:sym typeface="Arial"/>
            </a:endParaRPr>
          </a:p>
          <a:p>
            <a:pPr marL="971550" marR="0" lvl="1" indent="-514350" algn="l" rtl="0">
              <a:lnSpc>
                <a:spcPct val="80000"/>
              </a:lnSpc>
              <a:spcBef>
                <a:spcPts val="500"/>
              </a:spcBef>
              <a:spcAft>
                <a:spcPts val="0"/>
              </a:spcAft>
              <a:buClr>
                <a:srgbClr val="00B0F0"/>
              </a:buClr>
              <a:buSzPts val="2400"/>
              <a:buFont typeface="Calibri"/>
              <a:buAutoNum type="arabicPeriod"/>
            </a:pPr>
            <a:r>
              <a:rPr lang="en-US" sz="2400" b="0" i="0" u="none" strike="noStrike" cap="none">
                <a:solidFill>
                  <a:srgbClr val="000000"/>
                </a:solidFill>
                <a:latin typeface="Calibri"/>
                <a:ea typeface="Calibri"/>
                <a:cs typeface="Calibri"/>
                <a:sym typeface="Calibri"/>
              </a:rPr>
              <a:t>Leer Enteros</a:t>
            </a:r>
            <a:endParaRPr sz="1800" b="0" i="0" u="none" strike="noStrike" cap="none">
              <a:solidFill>
                <a:srgbClr val="000000"/>
              </a:solidFill>
              <a:latin typeface="Arial"/>
              <a:ea typeface="Arial"/>
              <a:cs typeface="Arial"/>
              <a:sym typeface="Arial"/>
            </a:endParaRPr>
          </a:p>
          <a:p>
            <a:pPr marL="1428750" marR="0" lvl="0" indent="0" algn="l" rtl="0">
              <a:lnSpc>
                <a:spcPct val="80000"/>
              </a:lnSpc>
              <a:spcBef>
                <a:spcPts val="5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int radio = entrada.nextInt();</a:t>
            </a:r>
            <a:endParaRPr sz="1800" b="0" i="0" u="none" strike="noStrike" cap="none">
              <a:solidFill>
                <a:srgbClr val="000000"/>
              </a:solidFill>
              <a:latin typeface="Arial"/>
              <a:ea typeface="Arial"/>
              <a:cs typeface="Arial"/>
              <a:sym typeface="Arial"/>
            </a:endParaRPr>
          </a:p>
          <a:p>
            <a:pPr marL="971550" marR="0" lvl="1" indent="-514350" algn="l" rtl="0">
              <a:lnSpc>
                <a:spcPct val="80000"/>
              </a:lnSpc>
              <a:spcBef>
                <a:spcPts val="500"/>
              </a:spcBef>
              <a:spcAft>
                <a:spcPts val="0"/>
              </a:spcAft>
              <a:buClr>
                <a:srgbClr val="00B0F0"/>
              </a:buClr>
              <a:buSzPts val="2400"/>
              <a:buFont typeface="Calibri"/>
              <a:buAutoNum type="arabicPeriod"/>
            </a:pPr>
            <a:r>
              <a:rPr lang="en-US" sz="2400" b="0" i="0" u="none" strike="noStrike" cap="none">
                <a:solidFill>
                  <a:srgbClr val="000000"/>
                </a:solidFill>
                <a:latin typeface="Calibri"/>
                <a:ea typeface="Calibri"/>
                <a:cs typeface="Calibri"/>
                <a:sym typeface="Calibri"/>
              </a:rPr>
              <a:t>Leer Float</a:t>
            </a:r>
            <a:endParaRPr sz="2400" b="0" i="0" u="none" strike="noStrike" cap="none">
              <a:solidFill>
                <a:srgbClr val="000000"/>
              </a:solidFill>
              <a:latin typeface="Calibri"/>
              <a:ea typeface="Calibri"/>
              <a:cs typeface="Calibri"/>
              <a:sym typeface="Calibri"/>
            </a:endParaRPr>
          </a:p>
          <a:p>
            <a:pPr marL="1428750" marR="0" lvl="0" indent="0" algn="l" rtl="0">
              <a:lnSpc>
                <a:spcPct val="80000"/>
              </a:lnSpc>
              <a:spcBef>
                <a:spcPts val="500"/>
              </a:spcBef>
              <a:spcAft>
                <a:spcPts val="0"/>
              </a:spcAft>
              <a:buClr>
                <a:srgbClr val="000000"/>
              </a:buClr>
              <a:buSzPts val="2000"/>
              <a:buFont typeface="Arial"/>
              <a:buNone/>
            </a:pPr>
            <a:r>
              <a:rPr lang="en-US" sz="2000" b="0" i="0" u="none" strike="noStrike" cap="none">
                <a:solidFill>
                  <a:srgbClr val="000000"/>
                </a:solidFill>
                <a:latin typeface="Calibri"/>
                <a:ea typeface="Calibri"/>
                <a:cs typeface="Calibri"/>
                <a:sym typeface="Calibri"/>
              </a:rPr>
              <a:t>float radio = entrada.nextFloat();</a:t>
            </a:r>
            <a:endParaRPr sz="1800" b="0" i="0" u="none" strike="noStrike" cap="none">
              <a:solidFill>
                <a:srgbClr val="000000"/>
              </a:solidFill>
              <a:latin typeface="Arial"/>
              <a:ea typeface="Arial"/>
              <a:cs typeface="Arial"/>
              <a:sym typeface="Arial"/>
            </a:endParaRPr>
          </a:p>
          <a:p>
            <a:pPr marL="971550" marR="0" lvl="1" indent="-361950" algn="l" rtl="0">
              <a:lnSpc>
                <a:spcPct val="80000"/>
              </a:lnSpc>
              <a:spcBef>
                <a:spcPts val="50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0" algn="l" rtl="0">
              <a:lnSpc>
                <a:spcPct val="80000"/>
              </a:lnSpc>
              <a:spcBef>
                <a:spcPts val="1000"/>
              </a:spcBef>
              <a:spcAft>
                <a:spcPts val="0"/>
              </a:spcAft>
              <a:buClr>
                <a:srgbClr val="000000"/>
              </a:buClr>
              <a:buSzPts val="2800"/>
              <a:buFont typeface="Arial"/>
              <a:buNone/>
            </a:pPr>
            <a:endParaRPr sz="2800" b="0" i="0" u="none" strike="noStrike" cap="none">
              <a:solidFill>
                <a:srgbClr val="000000"/>
              </a:solidFill>
              <a:latin typeface="Calibri"/>
              <a:ea typeface="Calibri"/>
              <a:cs typeface="Calibri"/>
              <a:sym typeface="Calibri"/>
            </a:endParaRPr>
          </a:p>
          <a:p>
            <a:pPr marL="514350" marR="0" lvl="0" indent="-336550" algn="l" rtl="0">
              <a:lnSpc>
                <a:spcPct val="80000"/>
              </a:lnSpc>
              <a:spcBef>
                <a:spcPts val="1000"/>
              </a:spcBef>
              <a:spcAft>
                <a:spcPts val="0"/>
              </a:spcAft>
              <a:buClr>
                <a:srgbClr val="000000"/>
              </a:buClr>
              <a:buSzPts val="2800"/>
              <a:buFont typeface="Arial"/>
              <a:buNone/>
            </a:pPr>
            <a:endParaRPr sz="2800" b="0" i="0" u="none" strike="noStrike" cap="none">
              <a:solidFill>
                <a:srgbClr val="000000"/>
              </a:solidFill>
              <a:latin typeface="Calibri"/>
              <a:ea typeface="Calibri"/>
              <a:cs typeface="Calibri"/>
              <a:sym typeface="Calibri"/>
            </a:endParaRPr>
          </a:p>
          <a:p>
            <a:pPr marL="0" marR="0" lvl="0" indent="0" algn="l" rtl="0">
              <a:lnSpc>
                <a:spcPct val="80000"/>
              </a:lnSpc>
              <a:spcBef>
                <a:spcPts val="1000"/>
              </a:spcBef>
              <a:spcAft>
                <a:spcPts val="0"/>
              </a:spcAft>
              <a:buClr>
                <a:srgbClr val="000000"/>
              </a:buClr>
              <a:buSzPts val="2800"/>
              <a:buFont typeface="Arial"/>
              <a:buNone/>
            </a:pPr>
            <a:endParaRPr sz="2800" b="0" i="0" u="none" strike="noStrike" cap="none">
              <a:solidFill>
                <a:srgbClr val="000000"/>
              </a:solidFill>
              <a:latin typeface="Calibri"/>
              <a:ea typeface="Calibri"/>
              <a:cs typeface="Calibri"/>
              <a:sym typeface="Calibri"/>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Shape 1203"/>
        <p:cNvGrpSpPr/>
        <p:nvPr/>
      </p:nvGrpSpPr>
      <p:grpSpPr>
        <a:xfrm>
          <a:off x="0" y="0"/>
          <a:ext cx="0" cy="0"/>
          <a:chOff x="0" y="0"/>
          <a:chExt cx="0" cy="0"/>
        </a:xfrm>
      </p:grpSpPr>
      <p:sp>
        <p:nvSpPr>
          <p:cNvPr id="1204" name="Google Shape;1204;g72b3f69c4d_1_13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Tarea</a:t>
            </a:r>
            <a:endParaRPr/>
          </a:p>
        </p:txBody>
      </p:sp>
      <p:sp>
        <p:nvSpPr>
          <p:cNvPr id="1205" name="Google Shape;1205;g72b3f69c4d_1_130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Lectura complementaria sobre paquetes </a:t>
            </a:r>
            <a:endParaRPr/>
          </a:p>
          <a:p>
            <a:pPr marL="457200" lvl="0" indent="-406400" algn="l" rtl="0">
              <a:lnSpc>
                <a:spcPct val="90000"/>
              </a:lnSpc>
              <a:spcBef>
                <a:spcPts val="0"/>
              </a:spcBef>
              <a:spcAft>
                <a:spcPts val="0"/>
              </a:spcAft>
              <a:buSzPts val="2800"/>
              <a:buChar char="•"/>
            </a:pPr>
            <a:r>
              <a:rPr lang="en-US"/>
              <a:t>Ejercicios de estructura de control y Scanner</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72b3f69c4d_1_1250"/>
          <p:cNvSpPr txBox="1">
            <a:spLocks noGrp="1"/>
          </p:cNvSpPr>
          <p:nvPr>
            <p:ph type="title"/>
          </p:nvPr>
        </p:nvSpPr>
        <p:spPr>
          <a:xfrm>
            <a:off x="1286774" y="298755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400"/>
              <a:buFont typeface="Calibri"/>
              <a:buNone/>
            </a:pPr>
            <a:r>
              <a:rPr lang="en-US"/>
              <a:t>¿Cómo podemos crear objetos?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g72b3f69c4d_1_1255"/>
          <p:cNvSpPr txBox="1">
            <a:spLocks noGrp="1"/>
          </p:cNvSpPr>
          <p:nvPr>
            <p:ph type="body" idx="1"/>
          </p:nvPr>
        </p:nvSpPr>
        <p:spPr>
          <a:xfrm>
            <a:off x="838200" y="879894"/>
            <a:ext cx="5181600" cy="52971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Char char="•"/>
            </a:pPr>
            <a:r>
              <a:rPr lang="en-US"/>
              <a:t>plano</a:t>
            </a:r>
            <a:endParaRPr/>
          </a:p>
        </p:txBody>
      </p:sp>
      <p:sp>
        <p:nvSpPr>
          <p:cNvPr id="215" name="Google Shape;215;g72b3f69c4d_1_1255"/>
          <p:cNvSpPr txBox="1">
            <a:spLocks noGrp="1"/>
          </p:cNvSpPr>
          <p:nvPr>
            <p:ph type="body" idx="2"/>
          </p:nvPr>
        </p:nvSpPr>
        <p:spPr>
          <a:xfrm>
            <a:off x="6416615" y="1017917"/>
            <a:ext cx="5181600" cy="5038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Char char="•"/>
            </a:pPr>
            <a:r>
              <a:rPr lang="en-US"/>
              <a:t>casas</a:t>
            </a:r>
            <a:endParaRPr/>
          </a:p>
        </p:txBody>
      </p:sp>
      <p:pic>
        <p:nvPicPr>
          <p:cNvPr id="216" name="Google Shape;216;g72b3f69c4d_1_1255"/>
          <p:cNvPicPr preferRelativeResize="0"/>
          <p:nvPr/>
        </p:nvPicPr>
        <p:blipFill rotWithShape="1">
          <a:blip r:embed="rId3">
            <a:alphaModFix/>
          </a:blip>
          <a:srcRect/>
          <a:stretch/>
        </p:blipFill>
        <p:spPr>
          <a:xfrm>
            <a:off x="978307" y="1484628"/>
            <a:ext cx="4733578" cy="4087600"/>
          </a:xfrm>
          <a:prstGeom prst="rect">
            <a:avLst/>
          </a:prstGeom>
          <a:noFill/>
          <a:ln>
            <a:noFill/>
          </a:ln>
        </p:spPr>
      </p:pic>
      <p:pic>
        <p:nvPicPr>
          <p:cNvPr id="217" name="Google Shape;217;g72b3f69c4d_1_1255"/>
          <p:cNvPicPr preferRelativeResize="0"/>
          <p:nvPr/>
        </p:nvPicPr>
        <p:blipFill rotWithShape="1">
          <a:blip r:embed="rId4">
            <a:alphaModFix/>
          </a:blip>
          <a:srcRect/>
          <a:stretch/>
        </p:blipFill>
        <p:spPr>
          <a:xfrm>
            <a:off x="7259232" y="1579995"/>
            <a:ext cx="1612900" cy="1511300"/>
          </a:xfrm>
          <a:prstGeom prst="rect">
            <a:avLst/>
          </a:prstGeom>
          <a:noFill/>
          <a:ln>
            <a:noFill/>
          </a:ln>
        </p:spPr>
      </p:pic>
      <p:pic>
        <p:nvPicPr>
          <p:cNvPr id="218" name="Google Shape;218;g72b3f69c4d_1_1255"/>
          <p:cNvPicPr preferRelativeResize="0"/>
          <p:nvPr/>
        </p:nvPicPr>
        <p:blipFill rotWithShape="1">
          <a:blip r:embed="rId5">
            <a:alphaModFix/>
          </a:blip>
          <a:srcRect/>
          <a:stretch/>
        </p:blipFill>
        <p:spPr>
          <a:xfrm>
            <a:off x="9473285" y="2730304"/>
            <a:ext cx="1562100" cy="1511300"/>
          </a:xfrm>
          <a:prstGeom prst="rect">
            <a:avLst/>
          </a:prstGeom>
          <a:noFill/>
          <a:ln>
            <a:noFill/>
          </a:ln>
        </p:spPr>
      </p:pic>
      <p:pic>
        <p:nvPicPr>
          <p:cNvPr id="219" name="Google Shape;219;g72b3f69c4d_1_1255"/>
          <p:cNvPicPr preferRelativeResize="0"/>
          <p:nvPr/>
        </p:nvPicPr>
        <p:blipFill rotWithShape="1">
          <a:blip r:embed="rId6">
            <a:alphaModFix/>
          </a:blip>
          <a:srcRect/>
          <a:stretch/>
        </p:blipFill>
        <p:spPr>
          <a:xfrm>
            <a:off x="6923687" y="3653373"/>
            <a:ext cx="1638300" cy="1460500"/>
          </a:xfrm>
          <a:prstGeom prst="rect">
            <a:avLst/>
          </a:prstGeom>
          <a:noFill/>
          <a:ln>
            <a:noFill/>
          </a:ln>
        </p:spPr>
      </p:pic>
      <p:sp>
        <p:nvSpPr>
          <p:cNvPr id="220" name="Google Shape;220;g72b3f69c4d_1_1255"/>
          <p:cNvSpPr txBox="1"/>
          <p:nvPr/>
        </p:nvSpPr>
        <p:spPr>
          <a:xfrm>
            <a:off x="7332454" y="6039212"/>
            <a:ext cx="46971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Casa  creadas a partir del    plano</a:t>
            </a:r>
            <a:endParaRPr sz="1800" b="0" i="0" u="none" strike="noStrike" cap="none">
              <a:solidFill>
                <a:schemeClr val="dk1"/>
              </a:solidFill>
              <a:latin typeface="Calibri"/>
              <a:ea typeface="Calibri"/>
              <a:cs typeface="Calibri"/>
              <a:sym typeface="Calibri"/>
            </a:endParaRPr>
          </a:p>
        </p:txBody>
      </p:sp>
      <p:cxnSp>
        <p:nvCxnSpPr>
          <p:cNvPr id="221" name="Google Shape;221;g72b3f69c4d_1_1255"/>
          <p:cNvCxnSpPr/>
          <p:nvPr/>
        </p:nvCxnSpPr>
        <p:spPr>
          <a:xfrm rot="10800000">
            <a:off x="7949885" y="5290176"/>
            <a:ext cx="1523400" cy="526200"/>
          </a:xfrm>
          <a:prstGeom prst="straightConnector1">
            <a:avLst/>
          </a:prstGeom>
          <a:noFill/>
          <a:ln w="9525" cap="flat" cmpd="sng">
            <a:solidFill>
              <a:srgbClr val="FF0000"/>
            </a:solidFill>
            <a:prstDash val="solid"/>
            <a:miter lim="800000"/>
            <a:headEnd type="none" w="sm" len="sm"/>
            <a:tailEnd type="triangle" w="med" len="med"/>
          </a:ln>
        </p:spPr>
      </p:cxnSp>
      <p:cxnSp>
        <p:nvCxnSpPr>
          <p:cNvPr id="222" name="Google Shape;222;g72b3f69c4d_1_1255"/>
          <p:cNvCxnSpPr/>
          <p:nvPr/>
        </p:nvCxnSpPr>
        <p:spPr>
          <a:xfrm rot="10800000" flipH="1">
            <a:off x="9870100" y="4215576"/>
            <a:ext cx="509100" cy="1600800"/>
          </a:xfrm>
          <a:prstGeom prst="straightConnector1">
            <a:avLst/>
          </a:prstGeom>
          <a:noFill/>
          <a:ln w="9525" cap="flat" cmpd="sng">
            <a:solidFill>
              <a:srgbClr val="FF0000"/>
            </a:solidFill>
            <a:prstDash val="solid"/>
            <a:miter lim="800000"/>
            <a:headEnd type="none" w="sm" len="sm"/>
            <a:tailEnd type="triangle" w="med" len="med"/>
          </a:ln>
        </p:spPr>
      </p:cxnSp>
      <p:cxnSp>
        <p:nvCxnSpPr>
          <p:cNvPr id="223" name="Google Shape;223;g72b3f69c4d_1_1255"/>
          <p:cNvCxnSpPr/>
          <p:nvPr/>
        </p:nvCxnSpPr>
        <p:spPr>
          <a:xfrm rot="10800000">
            <a:off x="8441599" y="3265477"/>
            <a:ext cx="1251900" cy="25509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72b3f69c4d_1_126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Clases</a:t>
            </a:r>
            <a:endParaRPr/>
          </a:p>
        </p:txBody>
      </p:sp>
      <p:sp>
        <p:nvSpPr>
          <p:cNvPr id="230" name="Google Shape;230;g72b3f69c4d_1_1269"/>
          <p:cNvSpPr txBox="1">
            <a:spLocks noGrp="1"/>
          </p:cNvSpPr>
          <p:nvPr>
            <p:ph type="body" idx="1"/>
          </p:nvPr>
        </p:nvSpPr>
        <p:spPr>
          <a:xfrm>
            <a:off x="838200" y="1500996"/>
            <a:ext cx="10515600" cy="4676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Font typeface="Arial"/>
              <a:buChar char="•"/>
            </a:pPr>
            <a:r>
              <a:rPr lang="en-US"/>
              <a:t>Una clase es un </a:t>
            </a:r>
            <a:r>
              <a:rPr lang="en-US" b="1"/>
              <a:t>plano</a:t>
            </a:r>
            <a:r>
              <a:rPr lang="en-US"/>
              <a:t>, </a:t>
            </a:r>
            <a:r>
              <a:rPr lang="en-US" b="1"/>
              <a:t>mapa</a:t>
            </a:r>
            <a:r>
              <a:rPr lang="en-US"/>
              <a:t> o </a:t>
            </a:r>
            <a:r>
              <a:rPr lang="en-US" b="1"/>
              <a:t>contrato</a:t>
            </a:r>
            <a:r>
              <a:rPr lang="en-US"/>
              <a:t> que define cuáles son las propiedades y métodos que un objeto tendrá.</a:t>
            </a:r>
            <a:endParaRPr/>
          </a:p>
          <a:p>
            <a:pPr marL="228600" lvl="0" indent="-228600" algn="just" rtl="0">
              <a:lnSpc>
                <a:spcPct val="90000"/>
              </a:lnSpc>
              <a:spcBef>
                <a:spcPts val="1000"/>
              </a:spcBef>
              <a:spcAft>
                <a:spcPts val="0"/>
              </a:spcAft>
              <a:buSzPts val="2800"/>
              <a:buChar char="•"/>
            </a:pPr>
            <a:r>
              <a:rPr lang="en-US"/>
              <a:t>Una clase es la unidad básica en programación orientada objetos.</a:t>
            </a:r>
            <a:endParaRPr/>
          </a:p>
          <a:p>
            <a:pPr marL="228600" lvl="0" indent="-50800" algn="just" rtl="0">
              <a:lnSpc>
                <a:spcPct val="90000"/>
              </a:lnSpc>
              <a:spcBef>
                <a:spcPts val="1000"/>
              </a:spcBef>
              <a:spcAft>
                <a:spcPts val="0"/>
              </a:spcAft>
              <a:buSzPts val="2800"/>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231" name="Google Shape;231;g72b3f69c4d_1_1269"/>
          <p:cNvPicPr preferRelativeResize="0"/>
          <p:nvPr/>
        </p:nvPicPr>
        <p:blipFill rotWithShape="1">
          <a:blip r:embed="rId3">
            <a:alphaModFix/>
          </a:blip>
          <a:srcRect/>
          <a:stretch/>
        </p:blipFill>
        <p:spPr>
          <a:xfrm>
            <a:off x="3505135" y="3016340"/>
            <a:ext cx="5735925" cy="357996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72b3f69c4d_1_12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Clases vs Objetos</a:t>
            </a:r>
            <a:endParaRPr/>
          </a:p>
        </p:txBody>
      </p:sp>
      <p:sp>
        <p:nvSpPr>
          <p:cNvPr id="238" name="Google Shape;238;g72b3f69c4d_1_127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Char char="•"/>
            </a:pPr>
            <a:r>
              <a:rPr lang="en-US"/>
              <a:t>clase</a:t>
            </a:r>
            <a:endParaRPr/>
          </a:p>
        </p:txBody>
      </p:sp>
      <p:sp>
        <p:nvSpPr>
          <p:cNvPr id="239" name="Google Shape;239;g72b3f69c4d_1_1276"/>
          <p:cNvSpPr txBox="1">
            <a:spLocks noGrp="1"/>
          </p:cNvSpPr>
          <p:nvPr>
            <p:ph type="body" idx="2"/>
          </p:nvPr>
        </p:nvSpPr>
        <p:spPr>
          <a:xfrm>
            <a:off x="6416615" y="1704766"/>
            <a:ext cx="5181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Char char="•"/>
            </a:pPr>
            <a:r>
              <a:rPr lang="en-US"/>
              <a:t>objeto</a:t>
            </a:r>
            <a:endParaRPr/>
          </a:p>
        </p:txBody>
      </p:sp>
      <p:pic>
        <p:nvPicPr>
          <p:cNvPr id="240" name="Google Shape;240;g72b3f69c4d_1_1276"/>
          <p:cNvPicPr preferRelativeResize="0"/>
          <p:nvPr/>
        </p:nvPicPr>
        <p:blipFill rotWithShape="1">
          <a:blip r:embed="rId3">
            <a:alphaModFix/>
          </a:blip>
          <a:srcRect/>
          <a:stretch/>
        </p:blipFill>
        <p:spPr>
          <a:xfrm>
            <a:off x="1356827" y="2434304"/>
            <a:ext cx="4026057" cy="3476631"/>
          </a:xfrm>
          <a:prstGeom prst="rect">
            <a:avLst/>
          </a:prstGeom>
          <a:noFill/>
          <a:ln>
            <a:noFill/>
          </a:ln>
        </p:spPr>
      </p:pic>
      <p:pic>
        <p:nvPicPr>
          <p:cNvPr id="241" name="Google Shape;241;g72b3f69c4d_1_1276"/>
          <p:cNvPicPr preferRelativeResize="0"/>
          <p:nvPr/>
        </p:nvPicPr>
        <p:blipFill rotWithShape="1">
          <a:blip r:embed="rId4">
            <a:alphaModFix/>
          </a:blip>
          <a:srcRect/>
          <a:stretch/>
        </p:blipFill>
        <p:spPr>
          <a:xfrm>
            <a:off x="6854885" y="2436052"/>
            <a:ext cx="1612900" cy="1511300"/>
          </a:xfrm>
          <a:prstGeom prst="rect">
            <a:avLst/>
          </a:prstGeom>
          <a:noFill/>
          <a:ln>
            <a:noFill/>
          </a:ln>
        </p:spPr>
      </p:pic>
      <p:pic>
        <p:nvPicPr>
          <p:cNvPr id="242" name="Google Shape;242;g72b3f69c4d_1_1276"/>
          <p:cNvPicPr preferRelativeResize="0"/>
          <p:nvPr/>
        </p:nvPicPr>
        <p:blipFill rotWithShape="1">
          <a:blip r:embed="rId5">
            <a:alphaModFix/>
          </a:blip>
          <a:srcRect/>
          <a:stretch/>
        </p:blipFill>
        <p:spPr>
          <a:xfrm>
            <a:off x="8864600" y="2229435"/>
            <a:ext cx="1549400" cy="1651000"/>
          </a:xfrm>
          <a:prstGeom prst="rect">
            <a:avLst/>
          </a:prstGeom>
          <a:noFill/>
          <a:ln>
            <a:noFill/>
          </a:ln>
        </p:spPr>
      </p:pic>
      <p:pic>
        <p:nvPicPr>
          <p:cNvPr id="243" name="Google Shape;243;g72b3f69c4d_1_1276"/>
          <p:cNvPicPr preferRelativeResize="0"/>
          <p:nvPr/>
        </p:nvPicPr>
        <p:blipFill rotWithShape="1">
          <a:blip r:embed="rId6">
            <a:alphaModFix/>
          </a:blip>
          <a:srcRect/>
          <a:stretch/>
        </p:blipFill>
        <p:spPr>
          <a:xfrm>
            <a:off x="9007415" y="4291311"/>
            <a:ext cx="1562100" cy="1511300"/>
          </a:xfrm>
          <a:prstGeom prst="rect">
            <a:avLst/>
          </a:prstGeom>
          <a:noFill/>
          <a:ln>
            <a:noFill/>
          </a:ln>
        </p:spPr>
      </p:pic>
      <p:pic>
        <p:nvPicPr>
          <p:cNvPr id="244" name="Google Shape;244;g72b3f69c4d_1_1276"/>
          <p:cNvPicPr preferRelativeResize="0"/>
          <p:nvPr/>
        </p:nvPicPr>
        <p:blipFill rotWithShape="1">
          <a:blip r:embed="rId7">
            <a:alphaModFix/>
          </a:blip>
          <a:srcRect/>
          <a:stretch/>
        </p:blipFill>
        <p:spPr>
          <a:xfrm>
            <a:off x="6971904" y="4342111"/>
            <a:ext cx="1638300" cy="1460500"/>
          </a:xfrm>
          <a:prstGeom prst="rect">
            <a:avLst/>
          </a:prstGeom>
          <a:noFill/>
          <a:ln>
            <a:noFill/>
          </a:ln>
        </p:spPr>
      </p:pic>
      <p:sp>
        <p:nvSpPr>
          <p:cNvPr id="245" name="Google Shape;245;g72b3f69c4d_1_1276"/>
          <p:cNvSpPr txBox="1"/>
          <p:nvPr/>
        </p:nvSpPr>
        <p:spPr>
          <a:xfrm>
            <a:off x="9538418" y="6039212"/>
            <a:ext cx="2491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Instancias de la clase</a:t>
            </a:r>
            <a:endParaRPr sz="1800" b="0" i="0" u="none" strike="noStrike" cap="none">
              <a:solidFill>
                <a:schemeClr val="dk1"/>
              </a:solidFill>
              <a:latin typeface="Calibri"/>
              <a:ea typeface="Calibri"/>
              <a:cs typeface="Calibri"/>
              <a:sym typeface="Calibri"/>
            </a:endParaRPr>
          </a:p>
        </p:txBody>
      </p:sp>
      <p:cxnSp>
        <p:nvCxnSpPr>
          <p:cNvPr id="246" name="Google Shape;246;g72b3f69c4d_1_1276"/>
          <p:cNvCxnSpPr/>
          <p:nvPr/>
        </p:nvCxnSpPr>
        <p:spPr>
          <a:xfrm rot="10800000">
            <a:off x="8015018" y="5687287"/>
            <a:ext cx="1523400" cy="526200"/>
          </a:xfrm>
          <a:prstGeom prst="straightConnector1">
            <a:avLst/>
          </a:prstGeom>
          <a:noFill/>
          <a:ln w="9525" cap="flat" cmpd="sng">
            <a:solidFill>
              <a:srgbClr val="FF0000"/>
            </a:solidFill>
            <a:prstDash val="solid"/>
            <a:miter lim="800000"/>
            <a:headEnd type="none" w="sm" len="sm"/>
            <a:tailEnd type="triangle" w="med" len="med"/>
          </a:ln>
        </p:spPr>
      </p:cxnSp>
      <p:cxnSp>
        <p:nvCxnSpPr>
          <p:cNvPr id="247" name="Google Shape;247;g72b3f69c4d_1_1276"/>
          <p:cNvCxnSpPr/>
          <p:nvPr/>
        </p:nvCxnSpPr>
        <p:spPr>
          <a:xfrm rot="10800000">
            <a:off x="10569430" y="5072307"/>
            <a:ext cx="396900" cy="8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48" name="Google Shape;248;g72b3f69c4d_1_1276"/>
          <p:cNvCxnSpPr/>
          <p:nvPr/>
        </p:nvCxnSpPr>
        <p:spPr>
          <a:xfrm rot="10800000">
            <a:off x="10369931" y="3709407"/>
            <a:ext cx="748800" cy="2393400"/>
          </a:xfrm>
          <a:prstGeom prst="straightConnector1">
            <a:avLst/>
          </a:prstGeom>
          <a:noFill/>
          <a:ln w="9525" cap="flat" cmpd="sng">
            <a:solidFill>
              <a:srgbClr val="FF0000"/>
            </a:solidFill>
            <a:prstDash val="solid"/>
            <a:miter lim="800000"/>
            <a:headEnd type="none" w="sm" len="sm"/>
            <a:tailEnd type="triangle" w="med" len="med"/>
          </a:ln>
        </p:spPr>
      </p:cxnSp>
      <p:cxnSp>
        <p:nvCxnSpPr>
          <p:cNvPr id="249" name="Google Shape;249;g72b3f69c4d_1_1276"/>
          <p:cNvCxnSpPr/>
          <p:nvPr/>
        </p:nvCxnSpPr>
        <p:spPr>
          <a:xfrm rot="10800000">
            <a:off x="8390384" y="3709456"/>
            <a:ext cx="1106700" cy="2370000"/>
          </a:xfrm>
          <a:prstGeom prst="straightConnector1">
            <a:avLst/>
          </a:prstGeom>
          <a:noFill/>
          <a:ln w="9525" cap="flat" cmpd="sng">
            <a:solidFill>
              <a:srgbClr val="FF0000"/>
            </a:solidFill>
            <a:prstDash val="solid"/>
            <a:miter lim="800000"/>
            <a:headEnd type="none" w="sm" len="sm"/>
            <a:tailEnd type="triangl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72b3f69c4d_1_12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Clases vs Objetos</a:t>
            </a:r>
            <a:endParaRPr/>
          </a:p>
        </p:txBody>
      </p:sp>
      <p:sp>
        <p:nvSpPr>
          <p:cNvPr id="255" name="Google Shape;255;g72b3f69c4d_1_1293"/>
          <p:cNvSpPr txBox="1">
            <a:spLocks noGrp="1"/>
          </p:cNvSpPr>
          <p:nvPr>
            <p:ph type="body" idx="1"/>
          </p:nvPr>
        </p:nvSpPr>
        <p:spPr>
          <a:xfrm>
            <a:off x="838200" y="1466491"/>
            <a:ext cx="10515600" cy="51891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De una clase se pueden crear múltiples objetos o instancias de la clase</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t>Cada objeto es independiente y tiene su propio estado.</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256" name="Google Shape;256;g72b3f69c4d_1_1293"/>
          <p:cNvPicPr preferRelativeResize="0"/>
          <p:nvPr/>
        </p:nvPicPr>
        <p:blipFill rotWithShape="1">
          <a:blip r:embed="rId3">
            <a:alphaModFix/>
          </a:blip>
          <a:srcRect/>
          <a:stretch/>
        </p:blipFill>
        <p:spPr>
          <a:xfrm>
            <a:off x="2578204" y="2079858"/>
            <a:ext cx="7152393" cy="369951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Fundamentos de la programación orientada a objetos </a:t>
            </a:r>
            <a:endParaRPr/>
          </a:p>
        </p:txBody>
      </p:sp>
      <p:sp>
        <p:nvSpPr>
          <p:cNvPr id="124" name="Google Shape;124;p6"/>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Unidad 1</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72b3f69c4d_1_129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Clases</a:t>
            </a:r>
            <a:endParaRPr/>
          </a:p>
        </p:txBody>
      </p:sp>
      <p:sp>
        <p:nvSpPr>
          <p:cNvPr id="262" name="Google Shape;262;g72b3f69c4d_1_129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Cada clase reside en un archivo con el mismo nombre</a:t>
            </a:r>
            <a:endParaRPr/>
          </a:p>
        </p:txBody>
      </p:sp>
      <p:pic>
        <p:nvPicPr>
          <p:cNvPr id="263" name="Google Shape;263;g72b3f69c4d_1_1299"/>
          <p:cNvPicPr preferRelativeResize="0"/>
          <p:nvPr/>
        </p:nvPicPr>
        <p:blipFill rotWithShape="1">
          <a:blip r:embed="rId3">
            <a:alphaModFix/>
          </a:blip>
          <a:srcRect/>
          <a:stretch/>
        </p:blipFill>
        <p:spPr>
          <a:xfrm>
            <a:off x="1305927" y="2656936"/>
            <a:ext cx="9580145" cy="35200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g72b3f69c4d_1_6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Ejercicio</a:t>
            </a:r>
            <a:endParaRPr/>
          </a:p>
        </p:txBody>
      </p:sp>
      <p:sp>
        <p:nvSpPr>
          <p:cNvPr id="269" name="Google Shape;269;g72b3f69c4d_1_6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Pensar en el juego de Pokemon Go!!</a:t>
            </a:r>
            <a:endParaRPr/>
          </a:p>
          <a:p>
            <a:pPr marL="228600" lvl="0" indent="-228600" algn="l" rtl="0">
              <a:lnSpc>
                <a:spcPct val="90000"/>
              </a:lnSpc>
              <a:spcBef>
                <a:spcPts val="1000"/>
              </a:spcBef>
              <a:spcAft>
                <a:spcPts val="0"/>
              </a:spcAft>
              <a:buClr>
                <a:srgbClr val="002060"/>
              </a:buClr>
              <a:buSzPts val="2800"/>
              <a:buFont typeface="Arial"/>
              <a:buChar char="•"/>
            </a:pPr>
            <a:r>
              <a:rPr lang="en-US"/>
              <a:t>¿Cuáles son los elementos (objetos) que identifica en el juego?</a:t>
            </a:r>
            <a:endParaRPr/>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g72b3f69c4d_1_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Solución</a:t>
            </a:r>
            <a:endParaRPr/>
          </a:p>
        </p:txBody>
      </p:sp>
      <p:pic>
        <p:nvPicPr>
          <p:cNvPr id="275" name="Google Shape;275;g72b3f69c4d_1_66"/>
          <p:cNvPicPr preferRelativeResize="0">
            <a:picLocks noGrp="1"/>
          </p:cNvPicPr>
          <p:nvPr>
            <p:ph type="body" idx="1"/>
          </p:nvPr>
        </p:nvPicPr>
        <p:blipFill rotWithShape="1">
          <a:blip r:embed="rId3">
            <a:alphaModFix/>
          </a:blip>
          <a:srcRect/>
          <a:stretch/>
        </p:blipFill>
        <p:spPr>
          <a:xfrm>
            <a:off x="10178443" y="2846058"/>
            <a:ext cx="866100" cy="907500"/>
          </a:xfrm>
          <a:prstGeom prst="rect">
            <a:avLst/>
          </a:prstGeom>
          <a:noFill/>
          <a:ln>
            <a:noFill/>
          </a:ln>
        </p:spPr>
      </p:pic>
      <p:pic>
        <p:nvPicPr>
          <p:cNvPr id="276" name="Google Shape;276;g72b3f69c4d_1_66"/>
          <p:cNvPicPr preferRelativeResize="0"/>
          <p:nvPr/>
        </p:nvPicPr>
        <p:blipFill rotWithShape="1">
          <a:blip r:embed="rId4">
            <a:alphaModFix/>
          </a:blip>
          <a:srcRect/>
          <a:stretch/>
        </p:blipFill>
        <p:spPr>
          <a:xfrm>
            <a:off x="2288377" y="2697785"/>
            <a:ext cx="1333500" cy="1297940"/>
          </a:xfrm>
          <a:prstGeom prst="rect">
            <a:avLst/>
          </a:prstGeom>
          <a:noFill/>
          <a:ln>
            <a:noFill/>
          </a:ln>
        </p:spPr>
      </p:pic>
      <p:pic>
        <p:nvPicPr>
          <p:cNvPr id="277" name="Google Shape;277;g72b3f69c4d_1_66"/>
          <p:cNvPicPr preferRelativeResize="0"/>
          <p:nvPr/>
        </p:nvPicPr>
        <p:blipFill rotWithShape="1">
          <a:blip r:embed="rId5">
            <a:alphaModFix/>
          </a:blip>
          <a:srcRect/>
          <a:stretch/>
        </p:blipFill>
        <p:spPr>
          <a:xfrm>
            <a:off x="632860" y="2740377"/>
            <a:ext cx="1777643" cy="1412998"/>
          </a:xfrm>
          <a:prstGeom prst="rect">
            <a:avLst/>
          </a:prstGeom>
          <a:noFill/>
          <a:ln>
            <a:noFill/>
          </a:ln>
        </p:spPr>
      </p:pic>
      <p:pic>
        <p:nvPicPr>
          <p:cNvPr id="278" name="Google Shape;278;g72b3f69c4d_1_66"/>
          <p:cNvPicPr preferRelativeResize="0"/>
          <p:nvPr/>
        </p:nvPicPr>
        <p:blipFill rotWithShape="1">
          <a:blip r:embed="rId6">
            <a:alphaModFix/>
          </a:blip>
          <a:srcRect/>
          <a:stretch/>
        </p:blipFill>
        <p:spPr>
          <a:xfrm>
            <a:off x="743953" y="4179341"/>
            <a:ext cx="1416049" cy="1302114"/>
          </a:xfrm>
          <a:prstGeom prst="rect">
            <a:avLst/>
          </a:prstGeom>
          <a:noFill/>
          <a:ln>
            <a:noFill/>
          </a:ln>
        </p:spPr>
      </p:pic>
      <p:pic>
        <p:nvPicPr>
          <p:cNvPr id="279" name="Google Shape;279;g72b3f69c4d_1_66"/>
          <p:cNvPicPr preferRelativeResize="0"/>
          <p:nvPr/>
        </p:nvPicPr>
        <p:blipFill rotWithShape="1">
          <a:blip r:embed="rId7">
            <a:alphaModFix/>
          </a:blip>
          <a:srcRect/>
          <a:stretch/>
        </p:blipFill>
        <p:spPr>
          <a:xfrm>
            <a:off x="9293379" y="3738574"/>
            <a:ext cx="1199624" cy="1039674"/>
          </a:xfrm>
          <a:prstGeom prst="rect">
            <a:avLst/>
          </a:prstGeom>
          <a:noFill/>
          <a:ln>
            <a:noFill/>
          </a:ln>
        </p:spPr>
      </p:pic>
      <p:pic>
        <p:nvPicPr>
          <p:cNvPr id="280" name="Google Shape;280;g72b3f69c4d_1_66"/>
          <p:cNvPicPr preferRelativeResize="0"/>
          <p:nvPr/>
        </p:nvPicPr>
        <p:blipFill rotWithShape="1">
          <a:blip r:embed="rId8">
            <a:alphaModFix/>
          </a:blip>
          <a:srcRect/>
          <a:stretch/>
        </p:blipFill>
        <p:spPr>
          <a:xfrm>
            <a:off x="2767591" y="6066270"/>
            <a:ext cx="495300" cy="736600"/>
          </a:xfrm>
          <a:prstGeom prst="rect">
            <a:avLst/>
          </a:prstGeom>
          <a:noFill/>
          <a:ln>
            <a:noFill/>
          </a:ln>
        </p:spPr>
      </p:pic>
      <p:pic>
        <p:nvPicPr>
          <p:cNvPr id="281" name="Google Shape;281;g72b3f69c4d_1_66"/>
          <p:cNvPicPr preferRelativeResize="0"/>
          <p:nvPr/>
        </p:nvPicPr>
        <p:blipFill rotWithShape="1">
          <a:blip r:embed="rId9">
            <a:alphaModFix/>
          </a:blip>
          <a:srcRect/>
          <a:stretch/>
        </p:blipFill>
        <p:spPr>
          <a:xfrm>
            <a:off x="3368962" y="5932761"/>
            <a:ext cx="762000" cy="736600"/>
          </a:xfrm>
          <a:prstGeom prst="rect">
            <a:avLst/>
          </a:prstGeom>
          <a:noFill/>
          <a:ln>
            <a:noFill/>
          </a:ln>
        </p:spPr>
      </p:pic>
      <p:sp>
        <p:nvSpPr>
          <p:cNvPr id="282" name="Google Shape;282;g72b3f69c4d_1_66"/>
          <p:cNvSpPr/>
          <p:nvPr/>
        </p:nvSpPr>
        <p:spPr>
          <a:xfrm>
            <a:off x="1169370" y="1933443"/>
            <a:ext cx="1892700" cy="7578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Pokemon</a:t>
            </a:r>
            <a:endParaRPr sz="2400" b="0" i="0" u="none" strike="noStrike" cap="none">
              <a:solidFill>
                <a:schemeClr val="lt1"/>
              </a:solidFill>
              <a:latin typeface="Calibri"/>
              <a:ea typeface="Calibri"/>
              <a:cs typeface="Calibri"/>
              <a:sym typeface="Calibri"/>
            </a:endParaRPr>
          </a:p>
        </p:txBody>
      </p:sp>
      <p:sp>
        <p:nvSpPr>
          <p:cNvPr id="283" name="Google Shape;283;g72b3f69c4d_1_66"/>
          <p:cNvSpPr/>
          <p:nvPr/>
        </p:nvSpPr>
        <p:spPr>
          <a:xfrm>
            <a:off x="9343717" y="1864820"/>
            <a:ext cx="2298600" cy="807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Pokebola</a:t>
            </a:r>
            <a:endParaRPr sz="2400" b="0" i="0" u="none" strike="noStrike" cap="none">
              <a:solidFill>
                <a:schemeClr val="lt1"/>
              </a:solidFill>
              <a:latin typeface="Calibri"/>
              <a:ea typeface="Calibri"/>
              <a:cs typeface="Calibri"/>
              <a:sym typeface="Calibri"/>
            </a:endParaRPr>
          </a:p>
        </p:txBody>
      </p:sp>
      <p:sp>
        <p:nvSpPr>
          <p:cNvPr id="284" name="Google Shape;284;g72b3f69c4d_1_66"/>
          <p:cNvSpPr/>
          <p:nvPr/>
        </p:nvSpPr>
        <p:spPr>
          <a:xfrm>
            <a:off x="3667923" y="2002187"/>
            <a:ext cx="2102700" cy="6396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Mapa</a:t>
            </a:r>
            <a:endParaRPr sz="2400" b="0" i="0" u="none" strike="noStrike" cap="none">
              <a:solidFill>
                <a:schemeClr val="lt1"/>
              </a:solidFill>
              <a:latin typeface="Calibri"/>
              <a:ea typeface="Calibri"/>
              <a:cs typeface="Calibri"/>
              <a:sym typeface="Calibri"/>
            </a:endParaRPr>
          </a:p>
        </p:txBody>
      </p:sp>
      <p:sp>
        <p:nvSpPr>
          <p:cNvPr id="285" name="Google Shape;285;g72b3f69c4d_1_66"/>
          <p:cNvSpPr/>
          <p:nvPr/>
        </p:nvSpPr>
        <p:spPr>
          <a:xfrm>
            <a:off x="6533660" y="1953546"/>
            <a:ext cx="2298600" cy="8070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Entrenador</a:t>
            </a:r>
            <a:endParaRPr sz="2400" b="0" i="0" u="none" strike="noStrike" cap="none">
              <a:solidFill>
                <a:schemeClr val="lt1"/>
              </a:solidFill>
              <a:latin typeface="Calibri"/>
              <a:ea typeface="Calibri"/>
              <a:cs typeface="Calibri"/>
              <a:sym typeface="Calibri"/>
            </a:endParaRPr>
          </a:p>
        </p:txBody>
      </p:sp>
      <p:pic>
        <p:nvPicPr>
          <p:cNvPr id="286" name="Google Shape;286;g72b3f69c4d_1_66"/>
          <p:cNvPicPr preferRelativeResize="0"/>
          <p:nvPr/>
        </p:nvPicPr>
        <p:blipFill rotWithShape="1">
          <a:blip r:embed="rId10">
            <a:alphaModFix/>
          </a:blip>
          <a:srcRect/>
          <a:stretch/>
        </p:blipFill>
        <p:spPr>
          <a:xfrm>
            <a:off x="10905874" y="3798932"/>
            <a:ext cx="736416" cy="721082"/>
          </a:xfrm>
          <a:prstGeom prst="rect">
            <a:avLst/>
          </a:prstGeom>
          <a:noFill/>
          <a:ln>
            <a:noFill/>
          </a:ln>
        </p:spPr>
      </p:pic>
      <p:pic>
        <p:nvPicPr>
          <p:cNvPr id="287" name="Google Shape;287;g72b3f69c4d_1_66"/>
          <p:cNvPicPr preferRelativeResize="0"/>
          <p:nvPr/>
        </p:nvPicPr>
        <p:blipFill rotWithShape="1">
          <a:blip r:embed="rId11">
            <a:alphaModFix/>
          </a:blip>
          <a:srcRect/>
          <a:stretch/>
        </p:blipFill>
        <p:spPr>
          <a:xfrm>
            <a:off x="6757605" y="2984023"/>
            <a:ext cx="2090347" cy="2297699"/>
          </a:xfrm>
          <a:prstGeom prst="rect">
            <a:avLst/>
          </a:prstGeom>
          <a:noFill/>
          <a:ln>
            <a:noFill/>
          </a:ln>
        </p:spPr>
      </p:pic>
      <p:pic>
        <p:nvPicPr>
          <p:cNvPr id="288" name="Google Shape;288;g72b3f69c4d_1_66"/>
          <p:cNvPicPr preferRelativeResize="0"/>
          <p:nvPr/>
        </p:nvPicPr>
        <p:blipFill rotWithShape="1">
          <a:blip r:embed="rId12">
            <a:alphaModFix/>
          </a:blip>
          <a:srcRect/>
          <a:stretch/>
        </p:blipFill>
        <p:spPr>
          <a:xfrm>
            <a:off x="3600406" y="2859266"/>
            <a:ext cx="2314148" cy="2314148"/>
          </a:xfrm>
          <a:prstGeom prst="rect">
            <a:avLst/>
          </a:prstGeom>
          <a:noFill/>
          <a:ln>
            <a:noFill/>
          </a:ln>
        </p:spPr>
      </p:pic>
      <p:sp>
        <p:nvSpPr>
          <p:cNvPr id="289" name="Google Shape;289;g72b3f69c4d_1_66"/>
          <p:cNvSpPr/>
          <p:nvPr/>
        </p:nvSpPr>
        <p:spPr>
          <a:xfrm>
            <a:off x="2767591" y="5390843"/>
            <a:ext cx="1282800" cy="6624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Articulo</a:t>
            </a:r>
            <a:endParaRPr sz="2400" b="0" i="0" u="none" strike="noStrike" cap="none">
              <a:solidFill>
                <a:schemeClr val="lt1"/>
              </a:solidFill>
              <a:latin typeface="Calibri"/>
              <a:ea typeface="Calibri"/>
              <a:cs typeface="Calibri"/>
              <a:sym typeface="Calibri"/>
            </a:endParaRPr>
          </a:p>
        </p:txBody>
      </p:sp>
      <p:sp>
        <p:nvSpPr>
          <p:cNvPr id="290" name="Google Shape;290;g72b3f69c4d_1_66"/>
          <p:cNvSpPr/>
          <p:nvPr/>
        </p:nvSpPr>
        <p:spPr>
          <a:xfrm>
            <a:off x="5175535" y="5547887"/>
            <a:ext cx="1840800" cy="7365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Pokedex</a:t>
            </a:r>
            <a:endParaRPr sz="2400" b="0" i="0" u="none" strike="noStrike" cap="none">
              <a:solidFill>
                <a:schemeClr val="lt1"/>
              </a:solidFill>
              <a:latin typeface="Calibri"/>
              <a:ea typeface="Calibri"/>
              <a:cs typeface="Calibri"/>
              <a:sym typeface="Calibri"/>
            </a:endParaRPr>
          </a:p>
        </p:txBody>
      </p:sp>
      <p:sp>
        <p:nvSpPr>
          <p:cNvPr id="291" name="Google Shape;291;g72b3f69c4d_1_66"/>
          <p:cNvSpPr/>
          <p:nvPr/>
        </p:nvSpPr>
        <p:spPr>
          <a:xfrm>
            <a:off x="7658751" y="5505095"/>
            <a:ext cx="1840800" cy="7365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Calibri"/>
                <a:ea typeface="Calibri"/>
                <a:cs typeface="Calibri"/>
                <a:sym typeface="Calibri"/>
              </a:rPr>
              <a:t>Y más</a:t>
            </a:r>
            <a:endParaRPr sz="2400" b="0" i="0" u="none" strike="noStrike" cap="none">
              <a:solidFill>
                <a:schemeClr val="lt1"/>
              </a:solidFill>
              <a:latin typeface="Calibri"/>
              <a:ea typeface="Calibri"/>
              <a:cs typeface="Calibri"/>
              <a:sym typeface="Calibri"/>
            </a:endParaRPr>
          </a:p>
        </p:txBody>
      </p:sp>
      <p:pic>
        <p:nvPicPr>
          <p:cNvPr id="292" name="Google Shape;292;g72b3f69c4d_1_66"/>
          <p:cNvPicPr preferRelativeResize="0"/>
          <p:nvPr/>
        </p:nvPicPr>
        <p:blipFill rotWithShape="1">
          <a:blip r:embed="rId13">
            <a:alphaModFix/>
          </a:blip>
          <a:srcRect/>
          <a:stretch/>
        </p:blipFill>
        <p:spPr>
          <a:xfrm>
            <a:off x="2230397" y="3899447"/>
            <a:ext cx="1185044" cy="123656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72b3f69c4d_1_8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Composición de un Objeto</a:t>
            </a:r>
            <a:endParaRPr/>
          </a:p>
        </p:txBody>
      </p:sp>
      <p:sp>
        <p:nvSpPr>
          <p:cNvPr id="298" name="Google Shape;298;g72b3f69c4d_1_8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Cada objeto tiene estado y comportamiento.</a:t>
            </a:r>
            <a:endParaRPr/>
          </a:p>
          <a:p>
            <a:pPr marL="685800" lvl="1" indent="-228600" algn="l" rtl="0">
              <a:lnSpc>
                <a:spcPct val="90000"/>
              </a:lnSpc>
              <a:spcBef>
                <a:spcPts val="500"/>
              </a:spcBef>
              <a:spcAft>
                <a:spcPts val="0"/>
              </a:spcAft>
              <a:buSzPts val="2400"/>
              <a:buChar char="•"/>
            </a:pPr>
            <a:r>
              <a:rPr lang="en-US" b="1"/>
              <a:t>Estado</a:t>
            </a:r>
            <a:r>
              <a:rPr lang="en-US"/>
              <a:t>: son los valores de las propiedades del objeto</a:t>
            </a:r>
            <a:endParaRPr/>
          </a:p>
          <a:p>
            <a:pPr marL="685800" lvl="1" indent="-228600" algn="l" rtl="0">
              <a:lnSpc>
                <a:spcPct val="90000"/>
              </a:lnSpc>
              <a:spcBef>
                <a:spcPts val="500"/>
              </a:spcBef>
              <a:spcAft>
                <a:spcPts val="0"/>
              </a:spcAft>
              <a:buSzPts val="2400"/>
              <a:buChar char="•"/>
            </a:pPr>
            <a:r>
              <a:rPr lang="en-US" b="1"/>
              <a:t>Comportamiento</a:t>
            </a:r>
            <a:r>
              <a:rPr lang="en-US"/>
              <a:t>: son las acciones que pueden realizar representadas por sus métodos</a:t>
            </a:r>
            <a:endParaRPr/>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g72b3f69c4d_1_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Ejemplo</a:t>
            </a:r>
            <a:endParaRPr/>
          </a:p>
        </p:txBody>
      </p:sp>
      <p:sp>
        <p:nvSpPr>
          <p:cNvPr id="304" name="Google Shape;304;g72b3f69c4d_1_9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¿Cuáles son las </a:t>
            </a:r>
            <a:r>
              <a:rPr lang="en-US" b="1"/>
              <a:t>características</a:t>
            </a:r>
            <a:r>
              <a:rPr lang="en-US"/>
              <a:t> de un pokemon?</a:t>
            </a:r>
            <a:endParaRPr/>
          </a:p>
          <a:p>
            <a:pPr marL="228600" lvl="0" indent="-228600" algn="l" rtl="0">
              <a:lnSpc>
                <a:spcPct val="90000"/>
              </a:lnSpc>
              <a:spcBef>
                <a:spcPts val="1000"/>
              </a:spcBef>
              <a:spcAft>
                <a:spcPts val="0"/>
              </a:spcAft>
              <a:buClr>
                <a:srgbClr val="002060"/>
              </a:buClr>
              <a:buSzPts val="2800"/>
              <a:buFont typeface="Arial"/>
              <a:buChar char="•"/>
            </a:pPr>
            <a:r>
              <a:rPr lang="en-US"/>
              <a:t>¿Cuáles son las </a:t>
            </a:r>
            <a:r>
              <a:rPr lang="en-US" b="1"/>
              <a:t>acciones</a:t>
            </a:r>
            <a:r>
              <a:rPr lang="en-US"/>
              <a:t> que puede realizar un pokemon?</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74dea93f30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a:t>¿Cuáles son las características de un pokemon?</a:t>
            </a:r>
            <a:endParaRPr/>
          </a:p>
        </p:txBody>
      </p:sp>
      <p:sp>
        <p:nvSpPr>
          <p:cNvPr id="311" name="Google Shape;311;g74dea93f30_0_6"/>
          <p:cNvSpPr txBox="1">
            <a:spLocks noGrp="1"/>
          </p:cNvSpPr>
          <p:nvPr>
            <p:ph type="body" idx="1"/>
          </p:nvPr>
        </p:nvSpPr>
        <p:spPr>
          <a:xfrm>
            <a:off x="838200" y="1825625"/>
            <a:ext cx="4959600" cy="4351200"/>
          </a:xfrm>
          <a:prstGeom prst="rect">
            <a:avLst/>
          </a:prstGeom>
        </p:spPr>
        <p:txBody>
          <a:bodyPr spcFirstLastPara="1" wrap="square" lIns="91425" tIns="45700" rIns="91425" bIns="45700" anchor="t" anchorCtr="0">
            <a:noAutofit/>
          </a:bodyPr>
          <a:lstStyle/>
          <a:p>
            <a:pPr marL="457200" lvl="0" indent="0" algn="l" rtl="0">
              <a:spcBef>
                <a:spcPts val="0"/>
              </a:spcBef>
              <a:spcAft>
                <a:spcPts val="0"/>
              </a:spcAft>
              <a:buNone/>
            </a:pPr>
            <a:endParaRPr/>
          </a:p>
          <a:p>
            <a:pPr marL="0" lvl="0" indent="0" algn="l" rtl="0">
              <a:spcBef>
                <a:spcPts val="1000"/>
              </a:spcBef>
              <a:spcAft>
                <a:spcPts val="0"/>
              </a:spcAft>
              <a:buNone/>
            </a:pPr>
            <a:endParaRPr/>
          </a:p>
        </p:txBody>
      </p:sp>
      <p:pic>
        <p:nvPicPr>
          <p:cNvPr id="312" name="Google Shape;312;g74dea93f30_0_6"/>
          <p:cNvPicPr preferRelativeResize="0"/>
          <p:nvPr/>
        </p:nvPicPr>
        <p:blipFill>
          <a:blip r:embed="rId3">
            <a:alphaModFix/>
          </a:blip>
          <a:stretch>
            <a:fillRect/>
          </a:stretch>
        </p:blipFill>
        <p:spPr>
          <a:xfrm>
            <a:off x="1999801" y="1825625"/>
            <a:ext cx="3797999" cy="4186875"/>
          </a:xfrm>
          <a:prstGeom prst="rect">
            <a:avLst/>
          </a:prstGeom>
          <a:noFill/>
          <a:ln>
            <a:noFill/>
          </a:ln>
        </p:spPr>
      </p:pic>
      <p:pic>
        <p:nvPicPr>
          <p:cNvPr id="313" name="Google Shape;313;g74dea93f30_0_6"/>
          <p:cNvPicPr preferRelativeResize="0"/>
          <p:nvPr/>
        </p:nvPicPr>
        <p:blipFill>
          <a:blip r:embed="rId4">
            <a:alphaModFix/>
          </a:blip>
          <a:stretch>
            <a:fillRect/>
          </a:stretch>
        </p:blipFill>
        <p:spPr>
          <a:xfrm>
            <a:off x="6578850" y="1825625"/>
            <a:ext cx="3501981" cy="41868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g72b3f69c4d_1_9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Objeto Pokemon</a:t>
            </a:r>
            <a:endParaRPr/>
          </a:p>
        </p:txBody>
      </p:sp>
      <p:sp>
        <p:nvSpPr>
          <p:cNvPr id="319" name="Google Shape;319;g72b3f69c4d_1_98"/>
          <p:cNvSpPr txBox="1">
            <a:spLocks noGrp="1"/>
          </p:cNvSpPr>
          <p:nvPr>
            <p:ph type="body" idx="1"/>
          </p:nvPr>
        </p:nvSpPr>
        <p:spPr>
          <a:xfrm>
            <a:off x="838200" y="1825624"/>
            <a:ext cx="10718700" cy="43974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¿Cuáles son las </a:t>
            </a:r>
            <a:r>
              <a:rPr lang="en-US" b="1"/>
              <a:t>características </a:t>
            </a:r>
            <a:r>
              <a:rPr lang="en-US"/>
              <a:t>de un pokemon?</a:t>
            </a:r>
            <a:endParaRPr/>
          </a:p>
          <a:p>
            <a:pPr marL="228600" lvl="0" indent="-228600" algn="l" rtl="0">
              <a:lnSpc>
                <a:spcPct val="90000"/>
              </a:lnSpc>
              <a:spcBef>
                <a:spcPts val="1000"/>
              </a:spcBef>
              <a:spcAft>
                <a:spcPts val="0"/>
              </a:spcAft>
              <a:buClr>
                <a:srgbClr val="002060"/>
              </a:buClr>
              <a:buSzPts val="2800"/>
              <a:buFont typeface="Arial"/>
              <a:buChar char="•"/>
            </a:pPr>
            <a:r>
              <a:rPr lang="en-US"/>
              <a:t>Pokemon:</a:t>
            </a:r>
            <a:endParaRPr/>
          </a:p>
          <a:p>
            <a:pPr marL="685800" lvl="1" indent="-228600" algn="l" rtl="0">
              <a:lnSpc>
                <a:spcPct val="90000"/>
              </a:lnSpc>
              <a:spcBef>
                <a:spcPts val="500"/>
              </a:spcBef>
              <a:spcAft>
                <a:spcPts val="0"/>
              </a:spcAft>
              <a:buSzPts val="2400"/>
              <a:buChar char="•"/>
            </a:pPr>
            <a:r>
              <a:rPr lang="en-US"/>
              <a:t>nombre</a:t>
            </a:r>
            <a:endParaRPr/>
          </a:p>
          <a:p>
            <a:pPr marL="685800" lvl="1" indent="-228600" algn="l" rtl="0">
              <a:lnSpc>
                <a:spcPct val="90000"/>
              </a:lnSpc>
              <a:spcBef>
                <a:spcPts val="500"/>
              </a:spcBef>
              <a:spcAft>
                <a:spcPts val="0"/>
              </a:spcAft>
              <a:buSzPts val="2400"/>
              <a:buChar char="•"/>
            </a:pPr>
            <a:r>
              <a:rPr lang="en-US"/>
              <a:t>tipo</a:t>
            </a:r>
            <a:endParaRPr/>
          </a:p>
          <a:p>
            <a:pPr marL="685800" lvl="1" indent="-228600" algn="l" rtl="0">
              <a:lnSpc>
                <a:spcPct val="90000"/>
              </a:lnSpc>
              <a:spcBef>
                <a:spcPts val="500"/>
              </a:spcBef>
              <a:spcAft>
                <a:spcPts val="0"/>
              </a:spcAft>
              <a:buSzPts val="2400"/>
              <a:buChar char="•"/>
            </a:pPr>
            <a:r>
              <a:rPr lang="en-US"/>
              <a:t>especie</a:t>
            </a:r>
            <a:endParaRPr/>
          </a:p>
          <a:p>
            <a:pPr marL="685800" lvl="1" indent="-228600" algn="l" rtl="0">
              <a:lnSpc>
                <a:spcPct val="90000"/>
              </a:lnSpc>
              <a:spcBef>
                <a:spcPts val="500"/>
              </a:spcBef>
              <a:spcAft>
                <a:spcPts val="0"/>
              </a:spcAft>
              <a:buSzPts val="2400"/>
              <a:buChar char="•"/>
            </a:pPr>
            <a:r>
              <a:rPr lang="en-US"/>
              <a:t>puntos de combate</a:t>
            </a:r>
            <a:endParaRPr/>
          </a:p>
          <a:p>
            <a:pPr marL="685800" lvl="1" indent="-228600" algn="l" rtl="0">
              <a:lnSpc>
                <a:spcPct val="90000"/>
              </a:lnSpc>
              <a:spcBef>
                <a:spcPts val="500"/>
              </a:spcBef>
              <a:spcAft>
                <a:spcPts val="0"/>
              </a:spcAft>
              <a:buSzPts val="2400"/>
              <a:buChar char="•"/>
            </a:pPr>
            <a:r>
              <a:rPr lang="en-US"/>
              <a:t>puntos salud </a:t>
            </a:r>
            <a:endParaRPr/>
          </a:p>
          <a:p>
            <a:pPr marL="228600" lvl="0" indent="-228600" algn="l" rtl="0">
              <a:lnSpc>
                <a:spcPct val="90000"/>
              </a:lnSpc>
              <a:spcBef>
                <a:spcPts val="1000"/>
              </a:spcBef>
              <a:spcAft>
                <a:spcPts val="0"/>
              </a:spcAft>
              <a:buClr>
                <a:srgbClr val="002060"/>
              </a:buClr>
              <a:buSzPts val="2800"/>
              <a:buFont typeface="Arial"/>
              <a:buChar char="•"/>
            </a:pPr>
            <a:r>
              <a:rPr lang="en-US"/>
              <a:t>Las características del pokemon son las propiedades o atributos del pokemon. El valor de estos atributos determina el estado del pokemon.</a:t>
            </a:r>
            <a:endParaRPr/>
          </a:p>
          <a:p>
            <a:pPr marL="228600" lvl="0" indent="-50800" algn="l" rtl="0">
              <a:lnSpc>
                <a:spcPct val="90000"/>
              </a:lnSpc>
              <a:spcBef>
                <a:spcPts val="1000"/>
              </a:spcBef>
              <a:spcAft>
                <a:spcPts val="0"/>
              </a:spcAft>
              <a:buClr>
                <a:srgbClr val="002060"/>
              </a:buClr>
              <a:buSzPts val="2800"/>
              <a:buFont typeface="Arial"/>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g74dea93f30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26" name="Google Shape;326;g74dea93f30_0_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27" name="Google Shape;327;g74dea93f30_0_14"/>
          <p:cNvPicPr preferRelativeResize="0"/>
          <p:nvPr/>
        </p:nvPicPr>
        <p:blipFill>
          <a:blip r:embed="rId3">
            <a:alphaModFix/>
          </a:blip>
          <a:stretch>
            <a:fillRect/>
          </a:stretch>
        </p:blipFill>
        <p:spPr>
          <a:xfrm>
            <a:off x="4698350" y="133200"/>
            <a:ext cx="3117900" cy="2363350"/>
          </a:xfrm>
          <a:prstGeom prst="rect">
            <a:avLst/>
          </a:prstGeom>
          <a:noFill/>
          <a:ln>
            <a:noFill/>
          </a:ln>
        </p:spPr>
      </p:pic>
      <p:sp>
        <p:nvSpPr>
          <p:cNvPr id="328" name="Google Shape;328;g74dea93f30_0_14"/>
          <p:cNvSpPr/>
          <p:nvPr/>
        </p:nvSpPr>
        <p:spPr>
          <a:xfrm>
            <a:off x="8760922" y="549375"/>
            <a:ext cx="2548003" cy="61900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Clase</a:t>
            </a:r>
          </a:p>
        </p:txBody>
      </p:sp>
      <p:cxnSp>
        <p:nvCxnSpPr>
          <p:cNvPr id="329" name="Google Shape;329;g74dea93f30_0_14"/>
          <p:cNvCxnSpPr>
            <a:endCxn id="327" idx="3"/>
          </p:cNvCxnSpPr>
          <p:nvPr/>
        </p:nvCxnSpPr>
        <p:spPr>
          <a:xfrm flipH="1">
            <a:off x="7816250" y="883175"/>
            <a:ext cx="901800" cy="4317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g74dea93f30_0_14"/>
          <p:cNvCxnSpPr/>
          <p:nvPr/>
        </p:nvCxnSpPr>
        <p:spPr>
          <a:xfrm flipH="1">
            <a:off x="3307075" y="2517725"/>
            <a:ext cx="1897500" cy="9018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g74dea93f30_0_14"/>
          <p:cNvCxnSpPr>
            <a:stCxn id="327" idx="2"/>
          </p:cNvCxnSpPr>
          <p:nvPr/>
        </p:nvCxnSpPr>
        <p:spPr>
          <a:xfrm flipH="1">
            <a:off x="6200300" y="2496550"/>
            <a:ext cx="57000" cy="810300"/>
          </a:xfrm>
          <a:prstGeom prst="straightConnector1">
            <a:avLst/>
          </a:prstGeom>
          <a:noFill/>
          <a:ln w="9525" cap="flat" cmpd="sng">
            <a:solidFill>
              <a:schemeClr val="dk2"/>
            </a:solidFill>
            <a:prstDash val="solid"/>
            <a:round/>
            <a:headEnd type="none" w="med" len="med"/>
            <a:tailEnd type="triangle" w="med" len="med"/>
          </a:ln>
        </p:spPr>
      </p:cxnSp>
      <p:cxnSp>
        <p:nvCxnSpPr>
          <p:cNvPr id="332" name="Google Shape;332;g74dea93f30_0_14"/>
          <p:cNvCxnSpPr>
            <a:endCxn id="333" idx="0"/>
          </p:cNvCxnSpPr>
          <p:nvPr/>
        </p:nvCxnSpPr>
        <p:spPr>
          <a:xfrm>
            <a:off x="7476195" y="2496425"/>
            <a:ext cx="2698200" cy="981900"/>
          </a:xfrm>
          <a:prstGeom prst="straightConnector1">
            <a:avLst/>
          </a:prstGeom>
          <a:noFill/>
          <a:ln w="9525" cap="flat" cmpd="sng">
            <a:solidFill>
              <a:schemeClr val="dk2"/>
            </a:solidFill>
            <a:prstDash val="solid"/>
            <a:round/>
            <a:headEnd type="none" w="med" len="med"/>
            <a:tailEnd type="triangle" w="med" len="med"/>
          </a:ln>
        </p:spPr>
      </p:cxnSp>
      <p:pic>
        <p:nvPicPr>
          <p:cNvPr id="334" name="Google Shape;334;g74dea93f30_0_14"/>
          <p:cNvPicPr preferRelativeResize="0"/>
          <p:nvPr/>
        </p:nvPicPr>
        <p:blipFill>
          <a:blip r:embed="rId4">
            <a:alphaModFix/>
          </a:blip>
          <a:stretch>
            <a:fillRect/>
          </a:stretch>
        </p:blipFill>
        <p:spPr>
          <a:xfrm>
            <a:off x="868825" y="3418888"/>
            <a:ext cx="3501650" cy="2745425"/>
          </a:xfrm>
          <a:prstGeom prst="rect">
            <a:avLst/>
          </a:prstGeom>
          <a:noFill/>
          <a:ln>
            <a:noFill/>
          </a:ln>
        </p:spPr>
      </p:pic>
      <p:pic>
        <p:nvPicPr>
          <p:cNvPr id="335" name="Google Shape;335;g74dea93f30_0_14"/>
          <p:cNvPicPr preferRelativeResize="0"/>
          <p:nvPr/>
        </p:nvPicPr>
        <p:blipFill>
          <a:blip r:embed="rId5">
            <a:alphaModFix/>
          </a:blip>
          <a:stretch>
            <a:fillRect/>
          </a:stretch>
        </p:blipFill>
        <p:spPr>
          <a:xfrm>
            <a:off x="2784050" y="3565113"/>
            <a:ext cx="1753400" cy="1561850"/>
          </a:xfrm>
          <a:prstGeom prst="rect">
            <a:avLst/>
          </a:prstGeom>
          <a:noFill/>
          <a:ln>
            <a:noFill/>
          </a:ln>
        </p:spPr>
      </p:pic>
      <p:pic>
        <p:nvPicPr>
          <p:cNvPr id="336" name="Google Shape;336;g74dea93f30_0_14"/>
          <p:cNvPicPr preferRelativeResize="0"/>
          <p:nvPr/>
        </p:nvPicPr>
        <p:blipFill>
          <a:blip r:embed="rId6">
            <a:alphaModFix/>
          </a:blip>
          <a:stretch>
            <a:fillRect/>
          </a:stretch>
        </p:blipFill>
        <p:spPr>
          <a:xfrm>
            <a:off x="4698350" y="3418900"/>
            <a:ext cx="3453456" cy="2698500"/>
          </a:xfrm>
          <a:prstGeom prst="rect">
            <a:avLst/>
          </a:prstGeom>
          <a:noFill/>
          <a:ln>
            <a:noFill/>
          </a:ln>
        </p:spPr>
      </p:pic>
      <p:pic>
        <p:nvPicPr>
          <p:cNvPr id="337" name="Google Shape;337;g74dea93f30_0_14"/>
          <p:cNvPicPr preferRelativeResize="0"/>
          <p:nvPr/>
        </p:nvPicPr>
        <p:blipFill>
          <a:blip r:embed="rId7">
            <a:alphaModFix/>
          </a:blip>
          <a:stretch>
            <a:fillRect/>
          </a:stretch>
        </p:blipFill>
        <p:spPr>
          <a:xfrm>
            <a:off x="6377650" y="3212224"/>
            <a:ext cx="1897500" cy="1897500"/>
          </a:xfrm>
          <a:prstGeom prst="rect">
            <a:avLst/>
          </a:prstGeom>
          <a:noFill/>
          <a:ln>
            <a:noFill/>
          </a:ln>
        </p:spPr>
      </p:pic>
      <p:pic>
        <p:nvPicPr>
          <p:cNvPr id="338" name="Google Shape;338;g74dea93f30_0_14"/>
          <p:cNvPicPr preferRelativeResize="0"/>
          <p:nvPr/>
        </p:nvPicPr>
        <p:blipFill>
          <a:blip r:embed="rId8">
            <a:alphaModFix/>
          </a:blip>
          <a:stretch>
            <a:fillRect/>
          </a:stretch>
        </p:blipFill>
        <p:spPr>
          <a:xfrm>
            <a:off x="8503947" y="3458625"/>
            <a:ext cx="3409478" cy="2698500"/>
          </a:xfrm>
          <a:prstGeom prst="rect">
            <a:avLst/>
          </a:prstGeom>
          <a:noFill/>
          <a:ln>
            <a:noFill/>
          </a:ln>
        </p:spPr>
      </p:pic>
      <p:pic>
        <p:nvPicPr>
          <p:cNvPr id="339" name="Google Shape;339;g74dea93f30_0_14"/>
          <p:cNvPicPr preferRelativeResize="0"/>
          <p:nvPr/>
        </p:nvPicPr>
        <p:blipFill>
          <a:blip r:embed="rId9">
            <a:alphaModFix/>
          </a:blip>
          <a:stretch>
            <a:fillRect/>
          </a:stretch>
        </p:blipFill>
        <p:spPr>
          <a:xfrm>
            <a:off x="10386125" y="2721400"/>
            <a:ext cx="1753401" cy="1753401"/>
          </a:xfrm>
          <a:prstGeom prst="rect">
            <a:avLst/>
          </a:prstGeom>
          <a:noFill/>
          <a:ln>
            <a:noFill/>
          </a:ln>
        </p:spPr>
      </p:pic>
      <p:sp>
        <p:nvSpPr>
          <p:cNvPr id="340" name="Google Shape;340;g74dea93f30_0_14"/>
          <p:cNvSpPr/>
          <p:nvPr/>
        </p:nvSpPr>
        <p:spPr>
          <a:xfrm>
            <a:off x="2705550" y="2601532"/>
            <a:ext cx="1428052" cy="43170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Objectos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g72b3f69c4d_1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Objeto Pokemon</a:t>
            </a:r>
            <a:endParaRPr/>
          </a:p>
        </p:txBody>
      </p:sp>
      <p:sp>
        <p:nvSpPr>
          <p:cNvPr id="346" name="Google Shape;346;g72b3f69c4d_1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¿Cuáles son las </a:t>
            </a:r>
            <a:r>
              <a:rPr lang="en-US" b="1"/>
              <a:t>acciones</a:t>
            </a:r>
            <a:r>
              <a:rPr lang="en-US"/>
              <a:t> de puede realizar un pokemon?</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t>Un </a:t>
            </a:r>
            <a:r>
              <a:rPr lang="en-US" b="1"/>
              <a:t>pokemon</a:t>
            </a:r>
            <a:r>
              <a:rPr lang="en-US"/>
              <a:t> podría:</a:t>
            </a:r>
            <a:endParaRPr/>
          </a:p>
          <a:p>
            <a:pPr marL="685800" lvl="1" indent="-228600" algn="l" rtl="0">
              <a:lnSpc>
                <a:spcPct val="90000"/>
              </a:lnSpc>
              <a:spcBef>
                <a:spcPts val="500"/>
              </a:spcBef>
              <a:spcAft>
                <a:spcPts val="0"/>
              </a:spcAft>
              <a:buSzPts val="2400"/>
              <a:buChar char="•"/>
            </a:pPr>
            <a:r>
              <a:rPr lang="en-US"/>
              <a:t>hacersonido</a:t>
            </a:r>
            <a:endParaRPr/>
          </a:p>
          <a:p>
            <a:pPr marL="685800" lvl="1" indent="-228600" algn="l" rtl="0">
              <a:lnSpc>
                <a:spcPct val="90000"/>
              </a:lnSpc>
              <a:spcBef>
                <a:spcPts val="500"/>
              </a:spcBef>
              <a:spcAft>
                <a:spcPts val="0"/>
              </a:spcAft>
              <a:buSzPts val="2400"/>
              <a:buChar char="•"/>
            </a:pPr>
            <a:r>
              <a:rPr lang="en-US"/>
              <a:t>atacar </a:t>
            </a:r>
            <a:endParaRPr/>
          </a:p>
          <a:p>
            <a:pPr marL="685800" lvl="1" indent="-228600" algn="l" rtl="0">
              <a:lnSpc>
                <a:spcPct val="90000"/>
              </a:lnSpc>
              <a:spcBef>
                <a:spcPts val="500"/>
              </a:spcBef>
              <a:spcAft>
                <a:spcPts val="0"/>
              </a:spcAft>
              <a:buSzPts val="2400"/>
              <a:buChar char="•"/>
            </a:pPr>
            <a:r>
              <a:rPr lang="en-US"/>
              <a:t>esquivar</a:t>
            </a:r>
            <a:endParaRPr/>
          </a:p>
          <a:p>
            <a:pPr marL="685800" lvl="1" indent="-228600" algn="l" rtl="0">
              <a:lnSpc>
                <a:spcPct val="90000"/>
              </a:lnSpc>
              <a:spcBef>
                <a:spcPts val="500"/>
              </a:spcBef>
              <a:spcAft>
                <a:spcPts val="0"/>
              </a:spcAft>
              <a:buSzPts val="2400"/>
              <a:buChar char="•"/>
            </a:pPr>
            <a:r>
              <a:rPr lang="en-US"/>
              <a:t>evolucionar</a:t>
            </a: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a:p>
            <a:pPr marL="685800" lvl="1" indent="-76200" algn="l" rtl="0">
              <a:lnSpc>
                <a:spcPct val="90000"/>
              </a:lnSpc>
              <a:spcBef>
                <a:spcPts val="500"/>
              </a:spcBef>
              <a:spcAft>
                <a:spcPts val="0"/>
              </a:spcAft>
              <a:buSzPts val="2400"/>
              <a:buNone/>
            </a:pPr>
            <a:endParaRPr/>
          </a:p>
        </p:txBody>
      </p:sp>
      <p:pic>
        <p:nvPicPr>
          <p:cNvPr id="347" name="Google Shape;347;g72b3f69c4d_1_103"/>
          <p:cNvPicPr preferRelativeResize="0"/>
          <p:nvPr/>
        </p:nvPicPr>
        <p:blipFill rotWithShape="1">
          <a:blip r:embed="rId3">
            <a:alphaModFix/>
          </a:blip>
          <a:srcRect/>
          <a:stretch/>
        </p:blipFill>
        <p:spPr>
          <a:xfrm>
            <a:off x="4919972" y="2292350"/>
            <a:ext cx="6433829" cy="4019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g72b3f69c4d_1_10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Objeto Pokemon - Representación UML</a:t>
            </a:r>
            <a:endParaRPr/>
          </a:p>
        </p:txBody>
      </p:sp>
      <p:sp>
        <p:nvSpPr>
          <p:cNvPr id="353" name="Google Shape;353;g72b3f69c4d_1_10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354" name="Google Shape;354;g72b3f69c4d_1_109"/>
          <p:cNvPicPr preferRelativeResize="0"/>
          <p:nvPr/>
        </p:nvPicPr>
        <p:blipFill rotWithShape="1">
          <a:blip r:embed="rId3">
            <a:alphaModFix/>
          </a:blip>
          <a:srcRect/>
          <a:stretch/>
        </p:blipFill>
        <p:spPr>
          <a:xfrm>
            <a:off x="3026913" y="2612763"/>
            <a:ext cx="2553620" cy="2777062"/>
          </a:xfrm>
          <a:prstGeom prst="rect">
            <a:avLst/>
          </a:prstGeom>
          <a:noFill/>
          <a:ln>
            <a:noFill/>
          </a:ln>
        </p:spPr>
      </p:pic>
      <p:pic>
        <p:nvPicPr>
          <p:cNvPr id="355" name="Google Shape;355;g72b3f69c4d_1_109"/>
          <p:cNvPicPr preferRelativeResize="0"/>
          <p:nvPr/>
        </p:nvPicPr>
        <p:blipFill>
          <a:blip r:embed="rId4">
            <a:alphaModFix/>
          </a:blip>
          <a:stretch>
            <a:fillRect/>
          </a:stretch>
        </p:blipFill>
        <p:spPr>
          <a:xfrm>
            <a:off x="6237900" y="2109000"/>
            <a:ext cx="3185475" cy="40678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Contenido</a:t>
            </a:r>
            <a:endParaRPr/>
          </a:p>
        </p:txBody>
      </p:sp>
      <p:sp>
        <p:nvSpPr>
          <p:cNvPr id="130" name="Google Shape;13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SzPts val="2800"/>
              <a:buNone/>
            </a:pPr>
            <a:r>
              <a:rPr lang="en-US"/>
              <a:t>En esta unidad se introducirán conceptos relacionados a: </a:t>
            </a:r>
            <a:endParaRPr/>
          </a:p>
          <a:p>
            <a:pPr marL="0" lvl="0" indent="0" algn="just" rtl="0">
              <a:lnSpc>
                <a:spcPct val="90000"/>
              </a:lnSpc>
              <a:spcBef>
                <a:spcPts val="1000"/>
              </a:spcBef>
              <a:spcAft>
                <a:spcPts val="0"/>
              </a:spcAft>
              <a:buSzPts val="2800"/>
              <a:buNone/>
            </a:pPr>
            <a:endParaRPr/>
          </a:p>
          <a:p>
            <a:pPr marL="228600" lvl="0" indent="-228600" algn="just" rtl="0">
              <a:lnSpc>
                <a:spcPct val="90000"/>
              </a:lnSpc>
              <a:spcBef>
                <a:spcPts val="1000"/>
              </a:spcBef>
              <a:spcAft>
                <a:spcPts val="0"/>
              </a:spcAft>
              <a:buSzPts val="2800"/>
              <a:buChar char="•"/>
            </a:pPr>
            <a:r>
              <a:rPr lang="en-US"/>
              <a:t>Introducción al paradigma orientado a objetos y sus principios </a:t>
            </a:r>
            <a:endParaRPr/>
          </a:p>
          <a:p>
            <a:pPr marL="228600" lvl="0" indent="-228600" algn="just" rtl="0">
              <a:lnSpc>
                <a:spcPct val="90000"/>
              </a:lnSpc>
              <a:spcBef>
                <a:spcPts val="1000"/>
              </a:spcBef>
              <a:spcAft>
                <a:spcPts val="0"/>
              </a:spcAft>
              <a:buSzPts val="2800"/>
              <a:buChar char="•"/>
            </a:pPr>
            <a:r>
              <a:rPr lang="en-US"/>
              <a:t>Estructura general de un programa en java: expresiones, tipos de datos y estructuras de control</a:t>
            </a:r>
            <a:endParaRPr/>
          </a:p>
          <a:p>
            <a:pPr marL="228600" lvl="0" indent="-228600" algn="just" rtl="0">
              <a:lnSpc>
                <a:spcPct val="90000"/>
              </a:lnSpc>
              <a:spcBef>
                <a:spcPts val="1000"/>
              </a:spcBef>
              <a:spcAft>
                <a:spcPts val="0"/>
              </a:spcAft>
              <a:buSzPts val="2800"/>
              <a:buChar char="•"/>
            </a:pPr>
            <a:r>
              <a:rPr lang="en-US"/>
              <a:t>Definición de clases: atributos, métodos y constructores y sobrecarga</a:t>
            </a:r>
            <a:endParaRPr/>
          </a:p>
          <a:p>
            <a:pPr marL="228600" lvl="0" indent="-228600" algn="just" rtl="0">
              <a:lnSpc>
                <a:spcPct val="90000"/>
              </a:lnSpc>
              <a:spcBef>
                <a:spcPts val="1000"/>
              </a:spcBef>
              <a:spcAft>
                <a:spcPts val="0"/>
              </a:spcAft>
              <a:buSzPts val="2800"/>
              <a:buChar char="•"/>
            </a:pPr>
            <a:r>
              <a:rPr lang="en-US"/>
              <a:t>Encapsulamiento: privacidad y visibilidad de los miembros de una clase</a:t>
            </a:r>
            <a:endParaRPr/>
          </a:p>
          <a:p>
            <a:pPr marL="228600" lvl="0" indent="-228600" algn="just" rtl="0">
              <a:lnSpc>
                <a:spcPct val="90000"/>
              </a:lnSpc>
              <a:spcBef>
                <a:spcPts val="1000"/>
              </a:spcBef>
              <a:spcAft>
                <a:spcPts val="0"/>
              </a:spcAft>
              <a:buSzPts val="2800"/>
              <a:buChar char="•"/>
            </a:pPr>
            <a:r>
              <a:rPr lang="en-US"/>
              <a:t>Variables y métodos estáticos (modificador static)</a:t>
            </a:r>
            <a:endParaRPr/>
          </a:p>
          <a:p>
            <a:pPr marL="457200" lvl="0" indent="0" algn="l" rtl="0">
              <a:lnSpc>
                <a:spcPct val="90000"/>
              </a:lnSpc>
              <a:spcBef>
                <a:spcPts val="1000"/>
              </a:spcBef>
              <a:spcAft>
                <a:spcPts val="0"/>
              </a:spcAft>
              <a:buSzPts val="2800"/>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72b3f69c4d_1_12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Ejercicio </a:t>
            </a:r>
            <a:endParaRPr/>
          </a:p>
        </p:txBody>
      </p:sp>
      <p:sp>
        <p:nvSpPr>
          <p:cNvPr id="361" name="Google Shape;361;g72b3f69c4d_1_12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En el juego un entrenador tiene un nombre y un nivel. El entrenador puede capturar pokemons. Para capturar un pokemon el entrenador necesita pokebolas. Una pokebola puede estar vacía o contener un pokemon. </a:t>
            </a:r>
            <a:endParaRPr/>
          </a:p>
          <a:p>
            <a:pPr marL="228600" lvl="0" indent="-228600" algn="just" rtl="0">
              <a:lnSpc>
                <a:spcPct val="90000"/>
              </a:lnSpc>
              <a:spcBef>
                <a:spcPts val="1000"/>
              </a:spcBef>
              <a:spcAft>
                <a:spcPts val="0"/>
              </a:spcAft>
              <a:buSzPts val="2800"/>
              <a:buChar char="•"/>
            </a:pPr>
            <a:r>
              <a:rPr lang="en-US"/>
              <a:t>Identifique las propiedades y métodos de la clase entrador y pokebola y cómo se relacionan entre ellas y con la clase Pokemon.</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g72b3f69c4d_1_1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Solución Ejercicio</a:t>
            </a:r>
            <a:endParaRPr/>
          </a:p>
        </p:txBody>
      </p:sp>
      <p:sp>
        <p:nvSpPr>
          <p:cNvPr id="368" name="Google Shape;368;g72b3f69c4d_1_12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369" name="Google Shape;369;g72b3f69c4d_1_127"/>
          <p:cNvPicPr preferRelativeResize="0"/>
          <p:nvPr/>
        </p:nvPicPr>
        <p:blipFill rotWithShape="1">
          <a:blip r:embed="rId3">
            <a:alphaModFix/>
          </a:blip>
          <a:srcRect/>
          <a:stretch/>
        </p:blipFill>
        <p:spPr>
          <a:xfrm>
            <a:off x="2743199" y="1690688"/>
            <a:ext cx="7390920" cy="486845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g72b3f69c4d_1_13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La mayoría de lenguajes de programación modernos son orientados a objetos</a:t>
            </a:r>
            <a:endParaRPr/>
          </a:p>
        </p:txBody>
      </p:sp>
      <p:sp>
        <p:nvSpPr>
          <p:cNvPr id="375" name="Google Shape;375;g72b3f69c4d_1_134"/>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376" name="Google Shape;376;g72b3f69c4d_1_134"/>
          <p:cNvPicPr preferRelativeResize="0"/>
          <p:nvPr/>
        </p:nvPicPr>
        <p:blipFill rotWithShape="1">
          <a:blip r:embed="rId3">
            <a:alphaModFix/>
          </a:blip>
          <a:srcRect/>
          <a:stretch/>
        </p:blipFill>
        <p:spPr>
          <a:xfrm>
            <a:off x="812800" y="1825625"/>
            <a:ext cx="10566400" cy="4800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g72b3f69c4d_1_14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474747"/>
              </a:buClr>
              <a:buSzPts val="4400"/>
              <a:buFont typeface="Calibri"/>
              <a:buNone/>
            </a:pPr>
            <a:r>
              <a:rPr lang="en-US">
                <a:solidFill>
                  <a:srgbClr val="474747"/>
                </a:solidFill>
              </a:rPr>
              <a:t>Diferencia entre programación orientada a objetos y lenguaje orientado a objetos</a:t>
            </a:r>
            <a:endParaRPr/>
          </a:p>
        </p:txBody>
      </p:sp>
      <p:sp>
        <p:nvSpPr>
          <p:cNvPr id="382" name="Google Shape;382;g72b3f69c4d_1_14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685800" lvl="0" indent="-457200" algn="l" rtl="0">
              <a:lnSpc>
                <a:spcPct val="90000"/>
              </a:lnSpc>
              <a:spcBef>
                <a:spcPts val="0"/>
              </a:spcBef>
              <a:spcAft>
                <a:spcPts val="0"/>
              </a:spcAft>
              <a:buSzPts val="2800"/>
              <a:buFont typeface="Arial"/>
              <a:buChar char="•"/>
            </a:pPr>
            <a:r>
              <a:rPr lang="en-US"/>
              <a:t>Programación Orientada a Objetos</a:t>
            </a:r>
            <a:endParaRPr/>
          </a:p>
          <a:p>
            <a:pPr marL="1028700" lvl="1" indent="-342900" algn="l" rtl="0">
              <a:lnSpc>
                <a:spcPct val="90000"/>
              </a:lnSpc>
              <a:spcBef>
                <a:spcPts val="0"/>
              </a:spcBef>
              <a:spcAft>
                <a:spcPts val="0"/>
              </a:spcAft>
              <a:buSzPts val="2400"/>
              <a:buFont typeface="Arial"/>
              <a:buChar char="•"/>
            </a:pPr>
            <a:r>
              <a:rPr lang="en-US"/>
              <a:t>Es una “filosofía” (forma de pensar)</a:t>
            </a:r>
            <a:endParaRPr/>
          </a:p>
          <a:p>
            <a:pPr marL="1028700" lvl="1" indent="-342900" algn="l" rtl="0">
              <a:lnSpc>
                <a:spcPct val="90000"/>
              </a:lnSpc>
              <a:spcBef>
                <a:spcPts val="0"/>
              </a:spcBef>
              <a:spcAft>
                <a:spcPts val="0"/>
              </a:spcAft>
              <a:buSzPts val="2400"/>
              <a:buFont typeface="Arial"/>
              <a:buChar char="•"/>
            </a:pPr>
            <a:r>
              <a:rPr lang="en-US"/>
              <a:t>Modelo de programación, con su teoría y metodología</a:t>
            </a:r>
            <a:endParaRPr/>
          </a:p>
          <a:p>
            <a:pPr marL="685800" lvl="0" indent="-457200" algn="l" rtl="0">
              <a:lnSpc>
                <a:spcPct val="90000"/>
              </a:lnSpc>
              <a:spcBef>
                <a:spcPts val="0"/>
              </a:spcBef>
              <a:spcAft>
                <a:spcPts val="0"/>
              </a:spcAft>
              <a:buSzPts val="2800"/>
              <a:buFont typeface="Arial"/>
              <a:buChar char="•"/>
            </a:pPr>
            <a:r>
              <a:rPr lang="en-US"/>
              <a:t>Lenguaje Orientado a Objetos</a:t>
            </a:r>
            <a:endParaRPr/>
          </a:p>
          <a:p>
            <a:pPr marL="1028700" lvl="1" indent="-342900" algn="l" rtl="0">
              <a:lnSpc>
                <a:spcPct val="90000"/>
              </a:lnSpc>
              <a:spcBef>
                <a:spcPts val="0"/>
              </a:spcBef>
              <a:spcAft>
                <a:spcPts val="0"/>
              </a:spcAft>
              <a:buSzPts val="2400"/>
              <a:buFont typeface="Arial"/>
              <a:buChar char="•"/>
            </a:pPr>
            <a:r>
              <a:rPr lang="en-US"/>
              <a:t>Permite el diseño de aplicaciones orientadas a objetos</a:t>
            </a:r>
            <a:br>
              <a:rPr lang="en-US"/>
            </a:br>
            <a:endParaRPr/>
          </a:p>
          <a:p>
            <a:pPr marL="685800" lvl="1" indent="0" algn="l" rtl="0">
              <a:lnSpc>
                <a:spcPct val="90000"/>
              </a:lnSpc>
              <a:spcBef>
                <a:spcPts val="0"/>
              </a:spcBef>
              <a:spcAft>
                <a:spcPts val="0"/>
              </a:spcAft>
              <a:buSzPts val="2400"/>
              <a:buNone/>
            </a:pPr>
            <a:endParaRPr/>
          </a:p>
          <a:p>
            <a:pPr marL="228600" lvl="0" indent="-228600" algn="l" rtl="0">
              <a:lnSpc>
                <a:spcPct val="90000"/>
              </a:lnSpc>
              <a:spcBef>
                <a:spcPts val="1000"/>
              </a:spcBef>
              <a:spcAft>
                <a:spcPts val="0"/>
              </a:spcAft>
              <a:buClr>
                <a:srgbClr val="002060"/>
              </a:buClr>
              <a:buSzPts val="2800"/>
              <a:buFont typeface="Arial"/>
              <a:buChar char="•"/>
            </a:pPr>
            <a:r>
              <a:rPr lang="en-US"/>
              <a:t>Conocer un lenguaje orientado a objetos es necesario pero no suficiente para crear un sistema de objetos.</a:t>
            </a:r>
            <a:endParaRPr/>
          </a:p>
          <a:p>
            <a:pPr marL="0" lvl="0" indent="0" algn="ctr" rtl="0">
              <a:lnSpc>
                <a:spcPct val="90000"/>
              </a:lnSpc>
              <a:spcBef>
                <a:spcPts val="1000"/>
              </a:spcBef>
              <a:spcAft>
                <a:spcPts val="0"/>
              </a:spcAft>
              <a:buSzPts val="2800"/>
              <a:buNone/>
            </a:pPr>
            <a:r>
              <a:rPr lang="en-US" i="1"/>
              <a:t>”Posee un martillo no te convierte en un arquitecto"</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g72b3f69c4d_1_145"/>
          <p:cNvSpPr txBox="1">
            <a:spLocks noGrp="1"/>
          </p:cNvSpPr>
          <p:nvPr>
            <p:ph type="title"/>
          </p:nvPr>
        </p:nvSpPr>
        <p:spPr>
          <a:xfrm>
            <a:off x="812800" y="28797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400"/>
              <a:buFont typeface="Calibri"/>
              <a:buNone/>
            </a:pPr>
            <a:r>
              <a:rPr lang="en-US" b="1"/>
              <a:t>Diferencia entre Programación Estructurada y Programación Orientada a Objetos</a:t>
            </a:r>
            <a:endParaRPr b="1"/>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g72b3f69c4d_1_14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Programación Estructurada</a:t>
            </a:r>
            <a:endParaRPr/>
          </a:p>
        </p:txBody>
      </p:sp>
      <p:sp>
        <p:nvSpPr>
          <p:cNvPr id="394" name="Google Shape;394;g72b3f69c4d_1_14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SzPts val="2800"/>
              <a:buNone/>
            </a:pPr>
            <a:r>
              <a:rPr lang="en-US"/>
              <a:t>Consiste en descomponer el problema en subproblemas y más subproblemas hasta llegar a acciones muy simples y fáciles de codificar.</a:t>
            </a:r>
            <a:endParaRPr/>
          </a:p>
          <a:p>
            <a:pPr marL="228600" lvl="0" indent="-50800" algn="l" rtl="0">
              <a:lnSpc>
                <a:spcPct val="90000"/>
              </a:lnSpc>
              <a:spcBef>
                <a:spcPts val="1000"/>
              </a:spcBef>
              <a:spcAft>
                <a:spcPts val="0"/>
              </a:spcAft>
              <a:buClr>
                <a:srgbClr val="002060"/>
              </a:buClr>
              <a:buSzPts val="2800"/>
              <a:buFont typeface="Arial"/>
              <a:buNone/>
            </a:pPr>
            <a:endParaRPr/>
          </a:p>
          <a:p>
            <a:pPr marL="0" lvl="0" indent="0" algn="l" rtl="0">
              <a:lnSpc>
                <a:spcPct val="90000"/>
              </a:lnSpc>
              <a:spcBef>
                <a:spcPts val="1000"/>
              </a:spcBef>
              <a:spcAft>
                <a:spcPts val="0"/>
              </a:spcAft>
              <a:buSzPts val="2800"/>
              <a:buNone/>
            </a:pPr>
            <a:endParaRPr/>
          </a:p>
          <a:p>
            <a:pPr marL="228600" lvl="0" indent="-228600" algn="l" rtl="0">
              <a:lnSpc>
                <a:spcPct val="90000"/>
              </a:lnSpc>
              <a:spcBef>
                <a:spcPts val="1000"/>
              </a:spcBef>
              <a:spcAft>
                <a:spcPts val="0"/>
              </a:spcAft>
              <a:buClr>
                <a:srgbClr val="002060"/>
              </a:buClr>
              <a:buSzPts val="2800"/>
              <a:buFont typeface="Arial"/>
              <a:buChar char="•"/>
            </a:pPr>
            <a:r>
              <a:rPr lang="en-US"/>
              <a:t>Descomponemos el problema en acciones.</a:t>
            </a:r>
            <a:endParaRPr/>
          </a:p>
          <a:p>
            <a:pPr marL="228600" lvl="0" indent="-228600" algn="l" rtl="0">
              <a:lnSpc>
                <a:spcPct val="90000"/>
              </a:lnSpc>
              <a:spcBef>
                <a:spcPts val="1000"/>
              </a:spcBef>
              <a:spcAft>
                <a:spcPts val="0"/>
              </a:spcAft>
              <a:buClr>
                <a:srgbClr val="002060"/>
              </a:buClr>
              <a:buSzPts val="2800"/>
              <a:buFont typeface="Arial"/>
              <a:buChar char="•"/>
            </a:pPr>
            <a:r>
              <a:rPr lang="en-US"/>
              <a:t>Pensamos primeros en las funciones y después en la data que esas funciones manejan.</a:t>
            </a:r>
            <a:endParaRPr/>
          </a:p>
          <a:p>
            <a:pPr marL="228600" lvl="0" indent="-50800" algn="l" rtl="0">
              <a:lnSpc>
                <a:spcPct val="90000"/>
              </a:lnSpc>
              <a:spcBef>
                <a:spcPts val="1000"/>
              </a:spcBef>
              <a:spcAft>
                <a:spcPts val="0"/>
              </a:spcAft>
              <a:buClr>
                <a:srgbClr val="002060"/>
              </a:buClr>
              <a:buSzPts val="2800"/>
              <a:buFont typeface="Arial"/>
              <a:buNone/>
            </a:pPr>
            <a:endParaRPr/>
          </a:p>
          <a:p>
            <a:pPr marL="0" lvl="0" indent="0" algn="ctr" rtl="0">
              <a:lnSpc>
                <a:spcPct val="90000"/>
              </a:lnSpc>
              <a:spcBef>
                <a:spcPts val="1000"/>
              </a:spcBef>
              <a:spcAft>
                <a:spcPts val="0"/>
              </a:spcAft>
              <a:buSzPts val="2800"/>
              <a:buNone/>
            </a:pPr>
            <a:r>
              <a:rPr lang="en-US" b="1">
                <a:solidFill>
                  <a:schemeClr val="accent1"/>
                </a:solidFill>
              </a:rPr>
              <a:t>ALREDEDOR DE QUÉ ESTÁ PASANDO</a:t>
            </a:r>
            <a:endParaRPr b="1">
              <a:solidFill>
                <a:schemeClr val="accen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72b3f69c4d_1_15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endParaRPr/>
          </a:p>
        </p:txBody>
      </p:sp>
      <p:sp>
        <p:nvSpPr>
          <p:cNvPr id="400" name="Google Shape;400;g72b3f69c4d_1_15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sp>
        <p:nvSpPr>
          <p:cNvPr id="401" name="Google Shape;401;g72b3f69c4d_1_155"/>
          <p:cNvSpPr/>
          <p:nvPr/>
        </p:nvSpPr>
        <p:spPr>
          <a:xfrm>
            <a:off x="4070350" y="571105"/>
            <a:ext cx="4724400" cy="1244700"/>
          </a:xfrm>
          <a:prstGeom prst="rect">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lt1"/>
                </a:solidFill>
                <a:latin typeface="Calibri"/>
                <a:ea typeface="Calibri"/>
                <a:cs typeface="Calibri"/>
                <a:sym typeface="Calibri"/>
              </a:rPr>
              <a:t>Programa Principal</a:t>
            </a:r>
            <a:endParaRPr sz="3200" b="0" i="0" u="none" strike="noStrike" cap="none">
              <a:solidFill>
                <a:schemeClr val="lt1"/>
              </a:solidFill>
              <a:latin typeface="Calibri"/>
              <a:ea typeface="Calibri"/>
              <a:cs typeface="Calibri"/>
              <a:sym typeface="Calibri"/>
            </a:endParaRPr>
          </a:p>
        </p:txBody>
      </p:sp>
      <p:sp>
        <p:nvSpPr>
          <p:cNvPr id="402" name="Google Shape;402;g72b3f69c4d_1_155"/>
          <p:cNvSpPr/>
          <p:nvPr/>
        </p:nvSpPr>
        <p:spPr>
          <a:xfrm>
            <a:off x="736600" y="2524125"/>
            <a:ext cx="3124200" cy="981000"/>
          </a:xfrm>
          <a:prstGeom prst="rect">
            <a:avLst/>
          </a:prstGeom>
          <a:gradFill>
            <a:gsLst>
              <a:gs pos="0">
                <a:srgbClr val="A6B6DE"/>
              </a:gs>
              <a:gs pos="50000">
                <a:srgbClr val="98AAD9"/>
              </a:gs>
              <a:gs pos="100000">
                <a:srgbClr val="859CD7"/>
              </a:gs>
            </a:gsLst>
            <a:lin ang="5400012"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Función- 1</a:t>
            </a:r>
            <a:endParaRPr sz="1800" b="0" i="0" u="none" strike="noStrike" cap="none">
              <a:solidFill>
                <a:schemeClr val="dk1"/>
              </a:solidFill>
              <a:latin typeface="Calibri"/>
              <a:ea typeface="Calibri"/>
              <a:cs typeface="Calibri"/>
              <a:sym typeface="Calibri"/>
            </a:endParaRPr>
          </a:p>
        </p:txBody>
      </p:sp>
      <p:sp>
        <p:nvSpPr>
          <p:cNvPr id="403" name="Google Shape;403;g72b3f69c4d_1_155"/>
          <p:cNvSpPr/>
          <p:nvPr/>
        </p:nvSpPr>
        <p:spPr>
          <a:xfrm>
            <a:off x="8509000" y="2490787"/>
            <a:ext cx="2895600" cy="1014300"/>
          </a:xfrm>
          <a:prstGeom prst="rect">
            <a:avLst/>
          </a:prstGeom>
          <a:gradFill>
            <a:gsLst>
              <a:gs pos="0">
                <a:srgbClr val="A6B6DE"/>
              </a:gs>
              <a:gs pos="50000">
                <a:srgbClr val="98AAD9"/>
              </a:gs>
              <a:gs pos="100000">
                <a:srgbClr val="859CD7"/>
              </a:gs>
            </a:gsLst>
            <a:lin ang="5400012"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Función- 3</a:t>
            </a:r>
            <a:endParaRPr sz="1800" b="0" i="0" u="none" strike="noStrike" cap="none">
              <a:solidFill>
                <a:schemeClr val="dk1"/>
              </a:solidFill>
              <a:latin typeface="Calibri"/>
              <a:ea typeface="Calibri"/>
              <a:cs typeface="Calibri"/>
              <a:sym typeface="Calibri"/>
            </a:endParaRPr>
          </a:p>
        </p:txBody>
      </p:sp>
      <p:sp>
        <p:nvSpPr>
          <p:cNvPr id="404" name="Google Shape;404;g72b3f69c4d_1_155"/>
          <p:cNvSpPr/>
          <p:nvPr/>
        </p:nvSpPr>
        <p:spPr>
          <a:xfrm>
            <a:off x="4622800" y="3167062"/>
            <a:ext cx="3124200" cy="998400"/>
          </a:xfrm>
          <a:prstGeom prst="rect">
            <a:avLst/>
          </a:prstGeom>
          <a:gradFill>
            <a:gsLst>
              <a:gs pos="0">
                <a:srgbClr val="A6B6DE"/>
              </a:gs>
              <a:gs pos="50000">
                <a:srgbClr val="98AAD9"/>
              </a:gs>
              <a:gs pos="100000">
                <a:srgbClr val="859CD7"/>
              </a:gs>
            </a:gsLst>
            <a:lin ang="5400012" scaled="0"/>
          </a:gra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Función- 2 </a:t>
            </a:r>
            <a:endParaRPr sz="1800" b="0" i="0" u="none" strike="noStrike" cap="none">
              <a:solidFill>
                <a:schemeClr val="dk1"/>
              </a:solidFill>
              <a:latin typeface="Calibri"/>
              <a:ea typeface="Calibri"/>
              <a:cs typeface="Calibri"/>
              <a:sym typeface="Calibri"/>
            </a:endParaRPr>
          </a:p>
        </p:txBody>
      </p:sp>
      <p:sp>
        <p:nvSpPr>
          <p:cNvPr id="405" name="Google Shape;405;g72b3f69c4d_1_155"/>
          <p:cNvSpPr/>
          <p:nvPr/>
        </p:nvSpPr>
        <p:spPr>
          <a:xfrm>
            <a:off x="2514600" y="4927600"/>
            <a:ext cx="2336700" cy="914400"/>
          </a:xfrm>
          <a:prstGeom prst="rect">
            <a:avLst/>
          </a:prstGeom>
          <a:gradFill>
            <a:gsLst>
              <a:gs pos="0">
                <a:srgbClr val="B0CAE9"/>
              </a:gs>
              <a:gs pos="50000">
                <a:srgbClr val="A1C1E4"/>
              </a:gs>
              <a:gs pos="100000">
                <a:srgbClr val="90B8E4"/>
              </a:gs>
            </a:gsLst>
            <a:lin ang="5400012"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Función- 4</a:t>
            </a:r>
            <a:endParaRPr sz="1800" b="0" i="0" u="none" strike="noStrike" cap="none">
              <a:solidFill>
                <a:schemeClr val="dk1"/>
              </a:solidFill>
              <a:latin typeface="Calibri"/>
              <a:ea typeface="Calibri"/>
              <a:cs typeface="Calibri"/>
              <a:sym typeface="Calibri"/>
            </a:endParaRPr>
          </a:p>
        </p:txBody>
      </p:sp>
      <p:sp>
        <p:nvSpPr>
          <p:cNvPr id="406" name="Google Shape;406;g72b3f69c4d_1_155"/>
          <p:cNvSpPr/>
          <p:nvPr/>
        </p:nvSpPr>
        <p:spPr>
          <a:xfrm>
            <a:off x="7340600" y="5303837"/>
            <a:ext cx="2336700" cy="914400"/>
          </a:xfrm>
          <a:prstGeom prst="rect">
            <a:avLst/>
          </a:prstGeom>
          <a:gradFill>
            <a:gsLst>
              <a:gs pos="0">
                <a:srgbClr val="B0CAE9"/>
              </a:gs>
              <a:gs pos="50000">
                <a:srgbClr val="A1C1E4"/>
              </a:gs>
              <a:gs pos="100000">
                <a:srgbClr val="90B8E4"/>
              </a:gs>
            </a:gsLst>
            <a:lin ang="5400012" scaled="0"/>
          </a:gradFill>
          <a:ln w="9525"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Función- 5</a:t>
            </a:r>
            <a:endParaRPr sz="1800" b="0" i="0" u="none" strike="noStrike" cap="none">
              <a:solidFill>
                <a:schemeClr val="dk1"/>
              </a:solidFill>
              <a:latin typeface="Calibri"/>
              <a:ea typeface="Calibri"/>
              <a:cs typeface="Calibri"/>
              <a:sym typeface="Calibri"/>
            </a:endParaRPr>
          </a:p>
        </p:txBody>
      </p:sp>
      <p:cxnSp>
        <p:nvCxnSpPr>
          <p:cNvPr id="407" name="Google Shape;407;g72b3f69c4d_1_155"/>
          <p:cNvCxnSpPr/>
          <p:nvPr/>
        </p:nvCxnSpPr>
        <p:spPr>
          <a:xfrm flipH="1">
            <a:off x="1966775" y="1838325"/>
            <a:ext cx="3611700" cy="685800"/>
          </a:xfrm>
          <a:prstGeom prst="straightConnector1">
            <a:avLst/>
          </a:prstGeom>
          <a:noFill/>
          <a:ln w="9525" cap="flat" cmpd="sng">
            <a:solidFill>
              <a:schemeClr val="dk1"/>
            </a:solidFill>
            <a:prstDash val="solid"/>
            <a:miter lim="800000"/>
            <a:headEnd type="none" w="sm" len="sm"/>
            <a:tailEnd type="triangle" w="med" len="med"/>
          </a:ln>
        </p:spPr>
      </p:cxnSp>
      <p:cxnSp>
        <p:nvCxnSpPr>
          <p:cNvPr id="408" name="Google Shape;408;g72b3f69c4d_1_155"/>
          <p:cNvCxnSpPr/>
          <p:nvPr/>
        </p:nvCxnSpPr>
        <p:spPr>
          <a:xfrm>
            <a:off x="6096000" y="1815705"/>
            <a:ext cx="0" cy="1351500"/>
          </a:xfrm>
          <a:prstGeom prst="straightConnector1">
            <a:avLst/>
          </a:prstGeom>
          <a:noFill/>
          <a:ln w="9525" cap="flat" cmpd="sng">
            <a:solidFill>
              <a:schemeClr val="dk1"/>
            </a:solidFill>
            <a:prstDash val="solid"/>
            <a:miter lim="800000"/>
            <a:headEnd type="none" w="sm" len="sm"/>
            <a:tailEnd type="triangle" w="med" len="med"/>
          </a:ln>
        </p:spPr>
      </p:cxnSp>
      <p:cxnSp>
        <p:nvCxnSpPr>
          <p:cNvPr id="409" name="Google Shape;409;g72b3f69c4d_1_155"/>
          <p:cNvCxnSpPr>
            <a:endCxn id="403" idx="0"/>
          </p:cNvCxnSpPr>
          <p:nvPr/>
        </p:nvCxnSpPr>
        <p:spPr>
          <a:xfrm>
            <a:off x="6442000" y="1838287"/>
            <a:ext cx="3514800" cy="652500"/>
          </a:xfrm>
          <a:prstGeom prst="straightConnector1">
            <a:avLst/>
          </a:prstGeom>
          <a:noFill/>
          <a:ln w="9525" cap="flat" cmpd="sng">
            <a:solidFill>
              <a:schemeClr val="dk1"/>
            </a:solidFill>
            <a:prstDash val="solid"/>
            <a:miter lim="800000"/>
            <a:headEnd type="none" w="sm" len="sm"/>
            <a:tailEnd type="triangle" w="med" len="med"/>
          </a:ln>
        </p:spPr>
      </p:cxnSp>
      <p:cxnSp>
        <p:nvCxnSpPr>
          <p:cNvPr id="410" name="Google Shape;410;g72b3f69c4d_1_155"/>
          <p:cNvCxnSpPr/>
          <p:nvPr/>
        </p:nvCxnSpPr>
        <p:spPr>
          <a:xfrm>
            <a:off x="6184900" y="4179094"/>
            <a:ext cx="2324100" cy="1099200"/>
          </a:xfrm>
          <a:prstGeom prst="straightConnector1">
            <a:avLst/>
          </a:prstGeom>
          <a:noFill/>
          <a:ln w="9525" cap="flat" cmpd="sng">
            <a:solidFill>
              <a:schemeClr val="dk1"/>
            </a:solidFill>
            <a:prstDash val="solid"/>
            <a:miter lim="800000"/>
            <a:headEnd type="none" w="sm" len="sm"/>
            <a:tailEnd type="triangle" w="med" len="med"/>
          </a:ln>
        </p:spPr>
      </p:cxnSp>
      <p:cxnSp>
        <p:nvCxnSpPr>
          <p:cNvPr id="411" name="Google Shape;411;g72b3f69c4d_1_155"/>
          <p:cNvCxnSpPr/>
          <p:nvPr/>
        </p:nvCxnSpPr>
        <p:spPr>
          <a:xfrm flipH="1">
            <a:off x="3594100" y="4179094"/>
            <a:ext cx="2324100" cy="748500"/>
          </a:xfrm>
          <a:prstGeom prst="straightConnector1">
            <a:avLst/>
          </a:prstGeom>
          <a:noFill/>
          <a:ln w="9525" cap="flat" cmpd="sng">
            <a:solidFill>
              <a:schemeClr val="dk1"/>
            </a:solidFill>
            <a:prstDash val="solid"/>
            <a:miter lim="800000"/>
            <a:headEnd type="none" w="sm" len="sm"/>
            <a:tailEnd type="triangle" w="med" len="med"/>
          </a:ln>
        </p:spPr>
      </p:cxn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sp>
        <p:nvSpPr>
          <p:cNvPr id="416" name="Google Shape;416;g72b3f69c4d_1_17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Programación Estructurada</a:t>
            </a:r>
            <a:endParaRPr/>
          </a:p>
        </p:txBody>
      </p:sp>
      <p:sp>
        <p:nvSpPr>
          <p:cNvPr id="417" name="Google Shape;417;g72b3f69c4d_1_17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¿Cómo modelaría un programa para sacar dinero de un cajero automático?</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g72b3f69c4d_1_1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Programación Estructurada</a:t>
            </a:r>
            <a:endParaRPr/>
          </a:p>
        </p:txBody>
      </p:sp>
      <p:sp>
        <p:nvSpPr>
          <p:cNvPr id="423" name="Google Shape;423;g72b3f69c4d_1_17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¿Cómo modelaría un programa para sacar dinero de un cajero automático?</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t>Dividimos el problema en funciones</a:t>
            </a:r>
            <a:endParaRPr/>
          </a:p>
          <a:p>
            <a:pPr marL="685800" lvl="1" indent="-228600" algn="l" rtl="0">
              <a:lnSpc>
                <a:spcPct val="90000"/>
              </a:lnSpc>
              <a:spcBef>
                <a:spcPts val="500"/>
              </a:spcBef>
              <a:spcAft>
                <a:spcPts val="0"/>
              </a:spcAft>
              <a:buSzPts val="2400"/>
              <a:buChar char="•"/>
            </a:pPr>
            <a:r>
              <a:rPr lang="en-US"/>
              <a:t>RetirarDinero</a:t>
            </a:r>
            <a:endParaRPr/>
          </a:p>
          <a:p>
            <a:pPr marL="685800" lvl="1" indent="-228600" algn="l" rtl="0">
              <a:lnSpc>
                <a:spcPct val="90000"/>
              </a:lnSpc>
              <a:spcBef>
                <a:spcPts val="500"/>
              </a:spcBef>
              <a:spcAft>
                <a:spcPts val="0"/>
              </a:spcAft>
              <a:buSzPts val="2400"/>
              <a:buChar char="•"/>
            </a:pPr>
            <a:r>
              <a:rPr lang="en-US"/>
              <a:t>DepositarDinero</a:t>
            </a:r>
            <a:endParaRPr/>
          </a:p>
          <a:p>
            <a:pPr marL="685800" lvl="1" indent="-228600" algn="l" rtl="0">
              <a:lnSpc>
                <a:spcPct val="90000"/>
              </a:lnSpc>
              <a:spcBef>
                <a:spcPts val="500"/>
              </a:spcBef>
              <a:spcAft>
                <a:spcPts val="0"/>
              </a:spcAft>
              <a:buSzPts val="2400"/>
              <a:buChar char="•"/>
            </a:pPr>
            <a:r>
              <a:rPr lang="en-US"/>
              <a:t>TransferirDinero		</a:t>
            </a: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424" name="Google Shape;424;g72b3f69c4d_1_176"/>
          <p:cNvPicPr preferRelativeResize="0"/>
          <p:nvPr/>
        </p:nvPicPr>
        <p:blipFill rotWithShape="1">
          <a:blip r:embed="rId3">
            <a:alphaModFix/>
          </a:blip>
          <a:srcRect/>
          <a:stretch/>
        </p:blipFill>
        <p:spPr>
          <a:xfrm>
            <a:off x="6788150" y="2573813"/>
            <a:ext cx="2914650" cy="36031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72b3f69c4d_1_18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Programación Orientada a Objetos</a:t>
            </a:r>
            <a:endParaRPr/>
          </a:p>
        </p:txBody>
      </p:sp>
      <p:sp>
        <p:nvSpPr>
          <p:cNvPr id="431" name="Google Shape;431;g72b3f69c4d_1_182"/>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a:p>
            <a:pPr marL="0" lvl="0" indent="0" algn="ctr" rtl="0">
              <a:lnSpc>
                <a:spcPct val="90000"/>
              </a:lnSpc>
              <a:spcBef>
                <a:spcPts val="1000"/>
              </a:spcBef>
              <a:spcAft>
                <a:spcPts val="0"/>
              </a:spcAft>
              <a:buSzPts val="2800"/>
              <a:buNone/>
            </a:pPr>
            <a:r>
              <a:rPr lang="en-US"/>
              <a:t>Es un </a:t>
            </a:r>
            <a:r>
              <a:rPr lang="en-US" b="1">
                <a:solidFill>
                  <a:srgbClr val="FF0000"/>
                </a:solidFill>
              </a:rPr>
              <a:t>paradigma</a:t>
            </a:r>
            <a:r>
              <a:rPr lang="en-US">
                <a:solidFill>
                  <a:srgbClr val="FF0000"/>
                </a:solidFill>
              </a:rPr>
              <a:t> </a:t>
            </a:r>
            <a:r>
              <a:rPr lang="en-US"/>
              <a:t>de programación que ve un programa como </a:t>
            </a:r>
            <a:r>
              <a:rPr lang="en-US" b="1">
                <a:solidFill>
                  <a:srgbClr val="FF0000"/>
                </a:solidFill>
              </a:rPr>
              <a:t>objetos</a:t>
            </a:r>
            <a:r>
              <a:rPr lang="en-US">
                <a:solidFill>
                  <a:srgbClr val="FF0000"/>
                </a:solidFill>
              </a:rPr>
              <a:t> </a:t>
            </a:r>
            <a:r>
              <a:rPr lang="en-US" b="1">
                <a:solidFill>
                  <a:srgbClr val="FF0000"/>
                </a:solidFill>
              </a:rPr>
              <a:t>que interactúan entre ellos </a:t>
            </a:r>
            <a:r>
              <a:rPr lang="en-US"/>
              <a:t>por medio de </a:t>
            </a:r>
            <a:r>
              <a:rPr lang="en-US" b="1">
                <a:solidFill>
                  <a:srgbClr val="FF0000"/>
                </a:solidFill>
              </a:rPr>
              <a:t>acciones</a:t>
            </a:r>
            <a:r>
              <a:rPr lang="en-US"/>
              <a:t>.</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t>Descomponemos el problema en objetos</a:t>
            </a:r>
            <a:endParaRPr/>
          </a:p>
          <a:p>
            <a:pPr marL="228600" lvl="0" indent="-228600" algn="l" rtl="0">
              <a:lnSpc>
                <a:spcPct val="90000"/>
              </a:lnSpc>
              <a:spcBef>
                <a:spcPts val="1000"/>
              </a:spcBef>
              <a:spcAft>
                <a:spcPts val="0"/>
              </a:spcAft>
              <a:buClr>
                <a:srgbClr val="002060"/>
              </a:buClr>
              <a:buSzPts val="2800"/>
              <a:buFont typeface="Arial"/>
              <a:buChar char="•"/>
            </a:pPr>
            <a:r>
              <a:rPr lang="en-US"/>
              <a:t>Pensamos primeros en los objetos y luego operaciones asociadas con los objetos.</a:t>
            </a:r>
            <a:endParaRPr/>
          </a:p>
          <a:p>
            <a:pPr marL="0" lvl="0" indent="0" algn="l" rtl="0">
              <a:lnSpc>
                <a:spcPct val="90000"/>
              </a:lnSpc>
              <a:spcBef>
                <a:spcPts val="1000"/>
              </a:spcBef>
              <a:spcAft>
                <a:spcPts val="0"/>
              </a:spcAft>
              <a:buSzPts val="2800"/>
              <a:buNone/>
            </a:pPr>
            <a:endParaRPr/>
          </a:p>
          <a:p>
            <a:pPr marL="0" lvl="0" indent="0" algn="ctr" rtl="0">
              <a:lnSpc>
                <a:spcPct val="90000"/>
              </a:lnSpc>
              <a:spcBef>
                <a:spcPts val="1000"/>
              </a:spcBef>
              <a:spcAft>
                <a:spcPts val="0"/>
              </a:spcAft>
              <a:buSzPts val="2800"/>
              <a:buNone/>
            </a:pPr>
            <a:r>
              <a:rPr lang="en-US" b="1">
                <a:solidFill>
                  <a:schemeClr val="accent1"/>
                </a:solidFill>
              </a:rPr>
              <a:t>ALREDEDOR DE QUIÉN ES AFECTADO</a:t>
            </a:r>
            <a:endParaRPr b="1">
              <a:solidFill>
                <a:schemeClr val="accent1"/>
              </a:solidFill>
            </a:endParaRPr>
          </a:p>
          <a:p>
            <a:pPr marL="0" lvl="0" indent="0" algn="ctr" rtl="0">
              <a:lnSpc>
                <a:spcPct val="90000"/>
              </a:lnSpc>
              <a:spcBef>
                <a:spcPts val="1000"/>
              </a:spcBef>
              <a:spcAft>
                <a:spcPts val="0"/>
              </a:spcAft>
              <a:buSzPts val="2800"/>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Objetivos</a:t>
            </a:r>
            <a:endParaRPr/>
          </a:p>
        </p:txBody>
      </p:sp>
      <p:sp>
        <p:nvSpPr>
          <p:cNvPr id="136" name="Google Shape;136;p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1000"/>
              </a:spcBef>
              <a:spcAft>
                <a:spcPts val="0"/>
              </a:spcAft>
              <a:buSzPts val="2800"/>
              <a:buChar char="•"/>
            </a:pPr>
            <a:r>
              <a:rPr lang="en-US"/>
              <a:t>Analizar los cuatro pilares de programación orientada a objetos identificando las ventajas y desventajas de este paradigma en el diseño de aplicaciones informáticas. </a:t>
            </a:r>
            <a:endParaRPr/>
          </a:p>
          <a:p>
            <a:pPr marL="228600" lvl="0" indent="-228600" algn="just" rtl="0">
              <a:lnSpc>
                <a:spcPct val="90000"/>
              </a:lnSpc>
              <a:spcBef>
                <a:spcPts val="1000"/>
              </a:spcBef>
              <a:spcAft>
                <a:spcPts val="0"/>
              </a:spcAft>
              <a:buSzPts val="2800"/>
              <a:buChar char="•"/>
            </a:pPr>
            <a:r>
              <a:rPr lang="en-US"/>
              <a:t>Implementar clases en un lenguaje de programación basándose en las características propias de los objetos y aplicando conceptos de abstracción y encapsulamiento.</a:t>
            </a:r>
            <a:endParaRPr/>
          </a:p>
          <a:p>
            <a:pPr marL="0" lvl="0" indent="0" algn="l" rtl="0">
              <a:lnSpc>
                <a:spcPct val="90000"/>
              </a:lnSpc>
              <a:spcBef>
                <a:spcPts val="1000"/>
              </a:spcBef>
              <a:spcAft>
                <a:spcPts val="0"/>
              </a:spcAft>
              <a:buSzPts val="2800"/>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g72b3f69c4d_1_18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400"/>
              <a:buFont typeface="Calibri"/>
              <a:buNone/>
            </a:pPr>
            <a:r>
              <a:rPr lang="en-US"/>
              <a:t>Programación Orientada a Objetos</a:t>
            </a:r>
            <a:endParaRPr/>
          </a:p>
        </p:txBody>
      </p:sp>
      <p:sp>
        <p:nvSpPr>
          <p:cNvPr id="437" name="Google Shape;437;g72b3f69c4d_1_18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sp>
        <p:nvSpPr>
          <p:cNvPr id="438" name="Google Shape;438;g72b3f69c4d_1_188"/>
          <p:cNvSpPr/>
          <p:nvPr/>
        </p:nvSpPr>
        <p:spPr>
          <a:xfrm>
            <a:off x="3008312" y="2268539"/>
            <a:ext cx="2438400" cy="35814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9" name="Google Shape;439;g72b3f69c4d_1_188"/>
          <p:cNvSpPr/>
          <p:nvPr/>
        </p:nvSpPr>
        <p:spPr>
          <a:xfrm>
            <a:off x="6996641" y="2255045"/>
            <a:ext cx="2438400" cy="3581400"/>
          </a:xfrm>
          <a:prstGeom prst="roundRect">
            <a:avLst>
              <a:gd name="adj" fmla="val 16667"/>
            </a:avLst>
          </a:prstGeom>
          <a:solidFill>
            <a:schemeClr val="accent1"/>
          </a:solidFill>
          <a:ln w="127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0" name="Google Shape;440;g72b3f69c4d_1_188"/>
          <p:cNvSpPr/>
          <p:nvPr/>
        </p:nvSpPr>
        <p:spPr>
          <a:xfrm>
            <a:off x="3390900" y="2708512"/>
            <a:ext cx="1524000" cy="669600"/>
          </a:xfrm>
          <a:prstGeom prst="rect">
            <a:avLst/>
          </a:prstGeom>
          <a:gradFill>
            <a:gsLst>
              <a:gs pos="0">
                <a:srgbClr val="FFDC9B"/>
              </a:gs>
              <a:gs pos="50000">
                <a:srgbClr val="FFD68D"/>
              </a:gs>
              <a:gs pos="100000">
                <a:srgbClr val="FFD478"/>
              </a:gs>
            </a:gsLst>
            <a:lin ang="5400012"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Data</a:t>
            </a:r>
            <a:endParaRPr sz="1800" b="0" i="0" u="none" strike="noStrike" cap="none">
              <a:solidFill>
                <a:schemeClr val="dk1"/>
              </a:solidFill>
              <a:latin typeface="Calibri"/>
              <a:ea typeface="Calibri"/>
              <a:cs typeface="Calibri"/>
              <a:sym typeface="Calibri"/>
            </a:endParaRPr>
          </a:p>
        </p:txBody>
      </p:sp>
      <p:sp>
        <p:nvSpPr>
          <p:cNvPr id="441" name="Google Shape;441;g72b3f69c4d_1_188"/>
          <p:cNvSpPr/>
          <p:nvPr/>
        </p:nvSpPr>
        <p:spPr>
          <a:xfrm>
            <a:off x="7631641" y="2708512"/>
            <a:ext cx="1168500" cy="609600"/>
          </a:xfrm>
          <a:prstGeom prst="rect">
            <a:avLst/>
          </a:prstGeom>
          <a:gradFill>
            <a:gsLst>
              <a:gs pos="0">
                <a:srgbClr val="FFDC9B"/>
              </a:gs>
              <a:gs pos="50000">
                <a:srgbClr val="FFD68D"/>
              </a:gs>
              <a:gs pos="100000">
                <a:srgbClr val="FFD478"/>
              </a:gs>
            </a:gsLst>
            <a:lin ang="5400012" scaled="0"/>
          </a:gradFill>
          <a:ln w="9525" cap="flat" cmpd="sng">
            <a:solidFill>
              <a:schemeClr val="accent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Data</a:t>
            </a:r>
            <a:endParaRPr sz="1800" b="0" i="0" u="none" strike="noStrike" cap="none">
              <a:solidFill>
                <a:schemeClr val="dk1"/>
              </a:solidFill>
              <a:latin typeface="Calibri"/>
              <a:ea typeface="Calibri"/>
              <a:cs typeface="Calibri"/>
              <a:sym typeface="Calibri"/>
            </a:endParaRPr>
          </a:p>
        </p:txBody>
      </p:sp>
      <p:sp>
        <p:nvSpPr>
          <p:cNvPr id="442" name="Google Shape;442;g72b3f69c4d_1_188"/>
          <p:cNvSpPr/>
          <p:nvPr/>
        </p:nvSpPr>
        <p:spPr>
          <a:xfrm>
            <a:off x="3909482" y="4022722"/>
            <a:ext cx="1168500" cy="50790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Método</a:t>
            </a:r>
            <a:endParaRPr sz="1800" b="0" i="0" u="none" strike="noStrike" cap="none">
              <a:solidFill>
                <a:schemeClr val="dk1"/>
              </a:solidFill>
              <a:latin typeface="Calibri"/>
              <a:ea typeface="Calibri"/>
              <a:cs typeface="Calibri"/>
              <a:sym typeface="Calibri"/>
            </a:endParaRPr>
          </a:p>
        </p:txBody>
      </p:sp>
      <p:sp>
        <p:nvSpPr>
          <p:cNvPr id="443" name="Google Shape;443;g72b3f69c4d_1_188"/>
          <p:cNvSpPr/>
          <p:nvPr/>
        </p:nvSpPr>
        <p:spPr>
          <a:xfrm>
            <a:off x="3390900" y="4902200"/>
            <a:ext cx="1168500" cy="50790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Método</a:t>
            </a:r>
            <a:endParaRPr sz="1800" b="0" i="0" u="none" strike="noStrike" cap="none">
              <a:solidFill>
                <a:schemeClr val="dk1"/>
              </a:solidFill>
              <a:latin typeface="Calibri"/>
              <a:ea typeface="Calibri"/>
              <a:cs typeface="Calibri"/>
              <a:sym typeface="Calibri"/>
            </a:endParaRPr>
          </a:p>
        </p:txBody>
      </p:sp>
      <p:sp>
        <p:nvSpPr>
          <p:cNvPr id="444" name="Google Shape;444;g72b3f69c4d_1_188"/>
          <p:cNvSpPr/>
          <p:nvPr/>
        </p:nvSpPr>
        <p:spPr>
          <a:xfrm>
            <a:off x="8088047" y="4022722"/>
            <a:ext cx="1168500" cy="50790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Método</a:t>
            </a:r>
            <a:endParaRPr sz="1800" b="0" i="0" u="none" strike="noStrike" cap="none">
              <a:solidFill>
                <a:schemeClr val="dk1"/>
              </a:solidFill>
              <a:latin typeface="Calibri"/>
              <a:ea typeface="Calibri"/>
              <a:cs typeface="Calibri"/>
              <a:sym typeface="Calibri"/>
            </a:endParaRPr>
          </a:p>
        </p:txBody>
      </p:sp>
      <p:sp>
        <p:nvSpPr>
          <p:cNvPr id="445" name="Google Shape;445;g72b3f69c4d_1_188"/>
          <p:cNvSpPr/>
          <p:nvPr/>
        </p:nvSpPr>
        <p:spPr>
          <a:xfrm>
            <a:off x="7569465" y="4902200"/>
            <a:ext cx="1168500" cy="507900"/>
          </a:xfrm>
          <a:prstGeom prst="rect">
            <a:avLst/>
          </a:prstGeom>
          <a:gradFill>
            <a:gsLst>
              <a:gs pos="0">
                <a:srgbClr val="B4D4A5"/>
              </a:gs>
              <a:gs pos="50000">
                <a:srgbClr val="A8CD97"/>
              </a:gs>
              <a:gs pos="100000">
                <a:srgbClr val="9BC985"/>
              </a:gs>
            </a:gsLst>
            <a:lin ang="5400012" scaled="0"/>
          </a:gradFill>
          <a:ln w="9525" cap="flat" cmpd="sng">
            <a:solidFill>
              <a:schemeClr val="accent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Método</a:t>
            </a:r>
            <a:endParaRPr sz="1800" b="0" i="0" u="none" strike="noStrike" cap="none">
              <a:solidFill>
                <a:schemeClr val="dk1"/>
              </a:solidFill>
              <a:latin typeface="Calibri"/>
              <a:ea typeface="Calibri"/>
              <a:cs typeface="Calibri"/>
              <a:sym typeface="Calibri"/>
            </a:endParaRPr>
          </a:p>
        </p:txBody>
      </p:sp>
      <p:cxnSp>
        <p:nvCxnSpPr>
          <p:cNvPr id="446" name="Google Shape;446;g72b3f69c4d_1_188"/>
          <p:cNvCxnSpPr/>
          <p:nvPr/>
        </p:nvCxnSpPr>
        <p:spPr>
          <a:xfrm>
            <a:off x="3671624" y="3378200"/>
            <a:ext cx="0" cy="15240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447" name="Google Shape;447;g72b3f69c4d_1_188"/>
          <p:cNvCxnSpPr/>
          <p:nvPr/>
        </p:nvCxnSpPr>
        <p:spPr>
          <a:xfrm>
            <a:off x="4306624" y="3378200"/>
            <a:ext cx="11400" cy="6444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448" name="Google Shape;448;g72b3f69c4d_1_188"/>
          <p:cNvCxnSpPr/>
          <p:nvPr/>
        </p:nvCxnSpPr>
        <p:spPr>
          <a:xfrm>
            <a:off x="7785895" y="3378200"/>
            <a:ext cx="0" cy="1524000"/>
          </a:xfrm>
          <a:prstGeom prst="straightConnector1">
            <a:avLst/>
          </a:prstGeom>
          <a:noFill/>
          <a:ln w="9525" cap="flat" cmpd="sng">
            <a:solidFill>
              <a:schemeClr val="dk1"/>
            </a:solidFill>
            <a:prstDash val="solid"/>
            <a:miter lim="800000"/>
            <a:headEnd type="triangle" w="med" len="med"/>
            <a:tailEnd type="triangle" w="med" len="med"/>
          </a:ln>
        </p:spPr>
      </p:cxnSp>
      <p:cxnSp>
        <p:nvCxnSpPr>
          <p:cNvPr id="449" name="Google Shape;449;g72b3f69c4d_1_188"/>
          <p:cNvCxnSpPr/>
          <p:nvPr/>
        </p:nvCxnSpPr>
        <p:spPr>
          <a:xfrm>
            <a:off x="8420895" y="3378200"/>
            <a:ext cx="11400" cy="644400"/>
          </a:xfrm>
          <a:prstGeom prst="straightConnector1">
            <a:avLst/>
          </a:prstGeom>
          <a:noFill/>
          <a:ln w="9525" cap="flat" cmpd="sng">
            <a:solidFill>
              <a:schemeClr val="dk1"/>
            </a:solidFill>
            <a:prstDash val="solid"/>
            <a:miter lim="800000"/>
            <a:headEnd type="triangle" w="med" len="med"/>
            <a:tailEnd type="triangle" w="med" len="med"/>
          </a:ln>
        </p:spPr>
      </p:cxnSp>
      <p:sp>
        <p:nvSpPr>
          <p:cNvPr id="450" name="Google Shape;450;g72b3f69c4d_1_188"/>
          <p:cNvSpPr txBox="1"/>
          <p:nvPr/>
        </p:nvSpPr>
        <p:spPr>
          <a:xfrm>
            <a:off x="3646224" y="1682334"/>
            <a:ext cx="1320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Objeto</a:t>
            </a:r>
            <a:endParaRPr sz="2800" b="0" i="0" u="none" strike="noStrike" cap="none">
              <a:solidFill>
                <a:schemeClr val="dk1"/>
              </a:solidFill>
              <a:latin typeface="Calibri"/>
              <a:ea typeface="Calibri"/>
              <a:cs typeface="Calibri"/>
              <a:sym typeface="Calibri"/>
            </a:endParaRPr>
          </a:p>
        </p:txBody>
      </p:sp>
      <p:sp>
        <p:nvSpPr>
          <p:cNvPr id="451" name="Google Shape;451;g72b3f69c4d_1_188"/>
          <p:cNvSpPr txBox="1"/>
          <p:nvPr/>
        </p:nvSpPr>
        <p:spPr>
          <a:xfrm>
            <a:off x="7512712" y="1682334"/>
            <a:ext cx="1320900" cy="523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chemeClr val="dk1"/>
                </a:solidFill>
                <a:latin typeface="Calibri"/>
                <a:ea typeface="Calibri"/>
                <a:cs typeface="Calibri"/>
                <a:sym typeface="Calibri"/>
              </a:rPr>
              <a:t>Objeto</a:t>
            </a: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g72b3f69c4d_1_20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endParaRPr/>
          </a:p>
        </p:txBody>
      </p:sp>
      <p:sp>
        <p:nvSpPr>
          <p:cNvPr id="458" name="Google Shape;458;g72b3f69c4d_1_207"/>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459" name="Google Shape;459;g72b3f69c4d_1_207"/>
          <p:cNvPicPr preferRelativeResize="0"/>
          <p:nvPr/>
        </p:nvPicPr>
        <p:blipFill rotWithShape="1">
          <a:blip r:embed="rId3">
            <a:alphaModFix/>
          </a:blip>
          <a:srcRect/>
          <a:stretch/>
        </p:blipFill>
        <p:spPr>
          <a:xfrm>
            <a:off x="1456267" y="365126"/>
            <a:ext cx="9212572" cy="581183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g77429920e8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466" name="Google Shape;466;g77429920e8_0_0"/>
          <p:cNvPicPr preferRelativeResize="0"/>
          <p:nvPr/>
        </p:nvPicPr>
        <p:blipFill>
          <a:blip r:embed="rId3">
            <a:alphaModFix/>
          </a:blip>
          <a:stretch>
            <a:fillRect/>
          </a:stretch>
        </p:blipFill>
        <p:spPr>
          <a:xfrm>
            <a:off x="667700" y="1171575"/>
            <a:ext cx="11420475" cy="4514850"/>
          </a:xfrm>
          <a:prstGeom prst="rect">
            <a:avLst/>
          </a:prstGeom>
          <a:noFill/>
          <a:ln>
            <a:noFill/>
          </a:ln>
        </p:spPr>
      </p:pic>
      <p:sp>
        <p:nvSpPr>
          <p:cNvPr id="467" name="Google Shape;467;g77429920e8_0_0"/>
          <p:cNvSpPr txBox="1"/>
          <p:nvPr/>
        </p:nvSpPr>
        <p:spPr>
          <a:xfrm>
            <a:off x="1028700" y="5772300"/>
            <a:ext cx="10515600" cy="46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a:solidFill>
                  <a:srgbClr val="333333"/>
                </a:solidFill>
                <a:highlight>
                  <a:srgbClr val="FFFFFF"/>
                </a:highlight>
              </a:rPr>
              <a:t>Milesjpool, (https://commons.wikimedia.org/wiki/File:CPT-Object-Var-Proc.svg), https://creativecommons.org/licenses/by-sa/4.0/legalcode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g72b3f69c4d_1_600"/>
          <p:cNvSpPr/>
          <p:nvPr/>
        </p:nvSpPr>
        <p:spPr>
          <a:xfrm>
            <a:off x="697865" y="2263033"/>
            <a:ext cx="3936900" cy="1038000"/>
          </a:xfrm>
          <a:prstGeom prst="roundRect">
            <a:avLst>
              <a:gd name="adj" fmla="val 16667"/>
            </a:avLst>
          </a:prstGeom>
          <a:solidFill>
            <a:srgbClr val="D0E0E3"/>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Quattrocento Sans"/>
                <a:ea typeface="Quattrocento Sans"/>
                <a:cs typeface="Quattrocento Sans"/>
                <a:sym typeface="Quattrocento Sans"/>
              </a:rPr>
              <a:t>Abstracción</a:t>
            </a:r>
            <a:endParaRPr sz="2400" b="0" i="0" u="none" strike="noStrike" cap="none">
              <a:solidFill>
                <a:schemeClr val="dk1"/>
              </a:solidFill>
              <a:latin typeface="Cambria"/>
              <a:ea typeface="Cambria"/>
              <a:cs typeface="Cambria"/>
              <a:sym typeface="Cambria"/>
            </a:endParaRPr>
          </a:p>
        </p:txBody>
      </p:sp>
      <p:sp>
        <p:nvSpPr>
          <p:cNvPr id="473" name="Google Shape;473;g72b3f69c4d_1_600"/>
          <p:cNvSpPr/>
          <p:nvPr/>
        </p:nvSpPr>
        <p:spPr>
          <a:xfrm>
            <a:off x="697853" y="4476887"/>
            <a:ext cx="3936900" cy="1038000"/>
          </a:xfrm>
          <a:prstGeom prst="roundRect">
            <a:avLst>
              <a:gd name="adj" fmla="val 16667"/>
            </a:avLst>
          </a:prstGeom>
          <a:solidFill>
            <a:srgbClr val="D9D2E9"/>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Quattrocento Sans"/>
                <a:ea typeface="Quattrocento Sans"/>
                <a:cs typeface="Quattrocento Sans"/>
                <a:sym typeface="Quattrocento Sans"/>
              </a:rPr>
              <a:t>Herencia</a:t>
            </a:r>
            <a:endParaRPr sz="2400" b="0" i="0" u="none" strike="noStrike" cap="none">
              <a:solidFill>
                <a:schemeClr val="dk1"/>
              </a:solidFill>
              <a:latin typeface="Cambria"/>
              <a:ea typeface="Cambria"/>
              <a:cs typeface="Cambria"/>
              <a:sym typeface="Cambria"/>
            </a:endParaRPr>
          </a:p>
        </p:txBody>
      </p:sp>
      <p:sp>
        <p:nvSpPr>
          <p:cNvPr id="474" name="Google Shape;474;g72b3f69c4d_1_600"/>
          <p:cNvSpPr/>
          <p:nvPr/>
        </p:nvSpPr>
        <p:spPr>
          <a:xfrm>
            <a:off x="7641813" y="2263033"/>
            <a:ext cx="3936900" cy="1038000"/>
          </a:xfrm>
          <a:prstGeom prst="roundRect">
            <a:avLst>
              <a:gd name="adj" fmla="val 16667"/>
            </a:avLst>
          </a:prstGeom>
          <a:solidFill>
            <a:srgbClr val="C9DAF8"/>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Quattrocento Sans"/>
                <a:ea typeface="Quattrocento Sans"/>
                <a:cs typeface="Quattrocento Sans"/>
                <a:sym typeface="Quattrocento Sans"/>
              </a:rPr>
              <a:t>Encapsulamiento</a:t>
            </a:r>
            <a:endParaRPr sz="2400" b="0" i="0" u="none" strike="noStrike" cap="none">
              <a:solidFill>
                <a:schemeClr val="dk1"/>
              </a:solidFill>
              <a:latin typeface="Cambria"/>
              <a:ea typeface="Cambria"/>
              <a:cs typeface="Cambria"/>
              <a:sym typeface="Cambria"/>
            </a:endParaRPr>
          </a:p>
        </p:txBody>
      </p:sp>
      <p:sp>
        <p:nvSpPr>
          <p:cNvPr id="475" name="Google Shape;475;g72b3f69c4d_1_600"/>
          <p:cNvSpPr/>
          <p:nvPr/>
        </p:nvSpPr>
        <p:spPr>
          <a:xfrm>
            <a:off x="7540213" y="4510920"/>
            <a:ext cx="3936900" cy="1038000"/>
          </a:xfrm>
          <a:prstGeom prst="roundRect">
            <a:avLst>
              <a:gd name="adj" fmla="val 16667"/>
            </a:avLst>
          </a:prstGeom>
          <a:solidFill>
            <a:srgbClr val="EAD1DC"/>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chemeClr val="dk1"/>
                </a:solidFill>
                <a:latin typeface="Quattrocento Sans"/>
                <a:ea typeface="Quattrocento Sans"/>
                <a:cs typeface="Quattrocento Sans"/>
                <a:sym typeface="Quattrocento Sans"/>
              </a:rPr>
              <a:t>Polimorfismo</a:t>
            </a:r>
            <a:endParaRPr sz="2400" b="0" i="0" u="none" strike="noStrike" cap="none">
              <a:solidFill>
                <a:schemeClr val="dk1"/>
              </a:solidFill>
              <a:latin typeface="Cambria"/>
              <a:ea typeface="Cambria"/>
              <a:cs typeface="Cambria"/>
              <a:sym typeface="Cambria"/>
            </a:endParaRPr>
          </a:p>
        </p:txBody>
      </p:sp>
      <p:sp>
        <p:nvSpPr>
          <p:cNvPr id="476" name="Google Shape;476;g72b3f69c4d_1_600"/>
          <p:cNvSpPr txBox="1"/>
          <p:nvPr/>
        </p:nvSpPr>
        <p:spPr>
          <a:xfrm>
            <a:off x="3184667" y="5983700"/>
            <a:ext cx="7514100" cy="755700"/>
          </a:xfrm>
          <a:prstGeom prst="rect">
            <a:avLst/>
          </a:prstGeom>
          <a:no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0" i="0" u="sng" strike="noStrike" cap="none">
                <a:solidFill>
                  <a:schemeClr val="hlink"/>
                </a:solidFill>
                <a:latin typeface="Calibri"/>
                <a:ea typeface="Calibri"/>
                <a:cs typeface="Calibri"/>
                <a:sym typeface="Calibri"/>
                <a:hlinkClick r:id="rId3"/>
              </a:rPr>
              <a:t>https://www.youtube.com/watch?v=pTB0EiLXUC8</a:t>
            </a:r>
            <a:endParaRPr sz="24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477" name="Google Shape;477;g72b3f69c4d_1_600"/>
          <p:cNvSpPr/>
          <p:nvPr/>
        </p:nvSpPr>
        <p:spPr>
          <a:xfrm>
            <a:off x="5089933" y="3495967"/>
            <a:ext cx="1848300" cy="909600"/>
          </a:xfrm>
          <a:prstGeom prst="roundRect">
            <a:avLst>
              <a:gd name="adj" fmla="val 16667"/>
            </a:avLst>
          </a:prstGeom>
          <a:solidFill>
            <a:srgbClr val="D9C4B1"/>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chemeClr val="dk1"/>
                </a:solidFill>
                <a:latin typeface="Calibri"/>
                <a:ea typeface="Calibri"/>
                <a:cs typeface="Calibri"/>
                <a:sym typeface="Calibri"/>
              </a:rPr>
              <a:t>POO</a:t>
            </a:r>
            <a:endParaRPr sz="3200" b="1" i="0" u="none" strike="noStrike" cap="none">
              <a:solidFill>
                <a:schemeClr val="dk1"/>
              </a:solidFill>
              <a:latin typeface="Calibri"/>
              <a:ea typeface="Calibri"/>
              <a:cs typeface="Calibri"/>
              <a:sym typeface="Calibri"/>
            </a:endParaRPr>
          </a:p>
        </p:txBody>
      </p:sp>
      <p:cxnSp>
        <p:nvCxnSpPr>
          <p:cNvPr id="478" name="Google Shape;478;g72b3f69c4d_1_600"/>
          <p:cNvCxnSpPr>
            <a:endCxn id="477" idx="1"/>
          </p:cNvCxnSpPr>
          <p:nvPr/>
        </p:nvCxnSpPr>
        <p:spPr>
          <a:xfrm>
            <a:off x="4527433" y="3281467"/>
            <a:ext cx="562500" cy="669300"/>
          </a:xfrm>
          <a:prstGeom prst="straightConnector1">
            <a:avLst/>
          </a:prstGeom>
          <a:noFill/>
          <a:ln w="9525" cap="flat" cmpd="sng">
            <a:solidFill>
              <a:schemeClr val="dk2"/>
            </a:solidFill>
            <a:prstDash val="solid"/>
            <a:round/>
            <a:headEnd type="none" w="sm" len="sm"/>
            <a:tailEnd type="none" w="sm" len="sm"/>
          </a:ln>
        </p:spPr>
      </p:cxnSp>
      <p:cxnSp>
        <p:nvCxnSpPr>
          <p:cNvPr id="479" name="Google Shape;479;g72b3f69c4d_1_600"/>
          <p:cNvCxnSpPr>
            <a:endCxn id="477" idx="1"/>
          </p:cNvCxnSpPr>
          <p:nvPr/>
        </p:nvCxnSpPr>
        <p:spPr>
          <a:xfrm rot="10800000" flipH="1">
            <a:off x="4607533" y="3950767"/>
            <a:ext cx="482400" cy="697200"/>
          </a:xfrm>
          <a:prstGeom prst="straightConnector1">
            <a:avLst/>
          </a:prstGeom>
          <a:noFill/>
          <a:ln w="9525" cap="flat" cmpd="sng">
            <a:solidFill>
              <a:schemeClr val="dk2"/>
            </a:solidFill>
            <a:prstDash val="solid"/>
            <a:round/>
            <a:headEnd type="none" w="sm" len="sm"/>
            <a:tailEnd type="none" w="sm" len="sm"/>
          </a:ln>
        </p:spPr>
      </p:cxnSp>
      <p:cxnSp>
        <p:nvCxnSpPr>
          <p:cNvPr id="480" name="Google Shape;480;g72b3f69c4d_1_600"/>
          <p:cNvCxnSpPr>
            <a:stCxn id="477" idx="3"/>
          </p:cNvCxnSpPr>
          <p:nvPr/>
        </p:nvCxnSpPr>
        <p:spPr>
          <a:xfrm rot="10800000" flipH="1">
            <a:off x="6938233" y="3201067"/>
            <a:ext cx="696300" cy="749700"/>
          </a:xfrm>
          <a:prstGeom prst="straightConnector1">
            <a:avLst/>
          </a:prstGeom>
          <a:noFill/>
          <a:ln w="9525" cap="flat" cmpd="sng">
            <a:solidFill>
              <a:schemeClr val="dk2"/>
            </a:solidFill>
            <a:prstDash val="solid"/>
            <a:round/>
            <a:headEnd type="none" w="sm" len="sm"/>
            <a:tailEnd type="none" w="sm" len="sm"/>
          </a:ln>
        </p:spPr>
      </p:cxnSp>
      <p:cxnSp>
        <p:nvCxnSpPr>
          <p:cNvPr id="481" name="Google Shape;481;g72b3f69c4d_1_600"/>
          <p:cNvCxnSpPr>
            <a:stCxn id="477" idx="3"/>
          </p:cNvCxnSpPr>
          <p:nvPr/>
        </p:nvCxnSpPr>
        <p:spPr>
          <a:xfrm>
            <a:off x="6938233" y="3950767"/>
            <a:ext cx="602100" cy="672900"/>
          </a:xfrm>
          <a:prstGeom prst="straightConnector1">
            <a:avLst/>
          </a:prstGeom>
          <a:noFill/>
          <a:ln w="9525" cap="flat" cmpd="sng">
            <a:solidFill>
              <a:schemeClr val="dk2"/>
            </a:solidFill>
            <a:prstDash val="solid"/>
            <a:round/>
            <a:headEnd type="none" w="sm" len="sm"/>
            <a:tailEnd type="none" w="sm" len="sm"/>
          </a:ln>
        </p:spPr>
      </p:cxnSp>
      <p:sp>
        <p:nvSpPr>
          <p:cNvPr id="482" name="Google Shape;482;g72b3f69c4d_1_600"/>
          <p:cNvSpPr txBox="1"/>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2060"/>
              </a:buClr>
              <a:buSzPts val="4400"/>
              <a:buFont typeface="Calibri"/>
              <a:buNone/>
            </a:pPr>
            <a:r>
              <a:rPr lang="en-US" sz="4400" b="1" i="0" u="none" strike="noStrike" cap="none">
                <a:solidFill>
                  <a:srgbClr val="002060"/>
                </a:solidFill>
                <a:latin typeface="Calibri"/>
                <a:ea typeface="Calibri"/>
                <a:cs typeface="Calibri"/>
                <a:sym typeface="Calibri"/>
              </a:rPr>
              <a:t>Pilares de la programación orientada a objetos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g72b3f69c4d_1_4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Encapsulamiento</a:t>
            </a:r>
            <a:endParaRPr/>
          </a:p>
        </p:txBody>
      </p:sp>
      <p:sp>
        <p:nvSpPr>
          <p:cNvPr id="488" name="Google Shape;488;g72b3f69c4d_1_426"/>
          <p:cNvSpPr txBox="1">
            <a:spLocks noGrp="1"/>
          </p:cNvSpPr>
          <p:nvPr>
            <p:ph type="body" idx="1"/>
          </p:nvPr>
        </p:nvSpPr>
        <p:spPr>
          <a:xfrm>
            <a:off x="838200" y="1690690"/>
            <a:ext cx="10515600" cy="4486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Encapsulamiento es el mecanismo que </a:t>
            </a:r>
            <a:r>
              <a:rPr lang="en-US" b="1"/>
              <a:t>combina data y la funcionalidad asociada a ella en una sólo unidad </a:t>
            </a:r>
            <a:r>
              <a:rPr lang="en-US"/>
              <a:t>(la cual es referida como clase), y mantiene ambos libres de  la interferencia y mal uso de entidades externas.</a:t>
            </a:r>
            <a:endParaRPr/>
          </a:p>
          <a:p>
            <a:pPr marL="228600" lvl="0" indent="-50800" algn="l" rtl="0">
              <a:lnSpc>
                <a:spcPct val="90000"/>
              </a:lnSpc>
              <a:spcBef>
                <a:spcPts val="1000"/>
              </a:spcBef>
              <a:spcAft>
                <a:spcPts val="0"/>
              </a:spcAft>
              <a:buClr>
                <a:srgbClr val="002060"/>
              </a:buClr>
              <a:buSzPts val="2800"/>
              <a:buFont typeface="Arial"/>
              <a:buNone/>
            </a:pPr>
            <a:endParaRPr/>
          </a:p>
        </p:txBody>
      </p:sp>
      <p:grpSp>
        <p:nvGrpSpPr>
          <p:cNvPr id="489" name="Google Shape;489;g72b3f69c4d_1_426"/>
          <p:cNvGrpSpPr/>
          <p:nvPr/>
        </p:nvGrpSpPr>
        <p:grpSpPr>
          <a:xfrm>
            <a:off x="4391015" y="3224664"/>
            <a:ext cx="3410120" cy="2952300"/>
            <a:chOff x="1547663" y="2996951"/>
            <a:chExt cx="3312404" cy="2952300"/>
          </a:xfrm>
        </p:grpSpPr>
        <p:sp>
          <p:nvSpPr>
            <p:cNvPr id="490" name="Google Shape;490;g72b3f69c4d_1_426"/>
            <p:cNvSpPr/>
            <p:nvPr/>
          </p:nvSpPr>
          <p:spPr>
            <a:xfrm>
              <a:off x="1619671" y="2996951"/>
              <a:ext cx="3240300" cy="2952300"/>
            </a:xfrm>
            <a:prstGeom prst="ellipse">
              <a:avLst/>
            </a:prstGeom>
            <a:solidFill>
              <a:srgbClr val="4D4635"/>
            </a:solidFill>
            <a:ln w="25400" cap="flat" cmpd="sng">
              <a:solidFill>
                <a:srgbClr val="7B78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91" name="Google Shape;491;g72b3f69c4d_1_426"/>
            <p:cNvSpPr/>
            <p:nvPr/>
          </p:nvSpPr>
          <p:spPr>
            <a:xfrm>
              <a:off x="2483767" y="3789039"/>
              <a:ext cx="1440300" cy="1296000"/>
            </a:xfrm>
            <a:prstGeom prst="ellipse">
              <a:avLst/>
            </a:prstGeom>
            <a:solidFill>
              <a:srgbClr val="E3DFD6"/>
            </a:solidFill>
            <a:ln w="25400" cap="flat" cmpd="sng">
              <a:solidFill>
                <a:srgbClr val="7B785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velocidad</a:t>
              </a:r>
              <a:endParaRPr sz="12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recorrido</a:t>
              </a:r>
              <a:endParaRPr sz="1200" b="1" i="0" u="none" strike="noStrike" cap="none">
                <a:solidFill>
                  <a:schemeClr val="dk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chemeClr val="dk1"/>
                  </a:solidFill>
                  <a:latin typeface="Calibri"/>
                  <a:ea typeface="Calibri"/>
                  <a:cs typeface="Calibri"/>
                  <a:sym typeface="Calibri"/>
                </a:rPr>
                <a:t>marcha</a:t>
              </a:r>
              <a:endParaRPr sz="1200" b="1" i="0" u="none" strike="noStrike" cap="none">
                <a:solidFill>
                  <a:schemeClr val="dk1"/>
                </a:solidFill>
                <a:latin typeface="Calibri"/>
                <a:ea typeface="Calibri"/>
                <a:cs typeface="Calibri"/>
                <a:sym typeface="Calibri"/>
              </a:endParaRPr>
            </a:p>
          </p:txBody>
        </p:sp>
        <p:cxnSp>
          <p:nvCxnSpPr>
            <p:cNvPr id="492" name="Google Shape;492;g72b3f69c4d_1_426"/>
            <p:cNvCxnSpPr/>
            <p:nvPr/>
          </p:nvCxnSpPr>
          <p:spPr>
            <a:xfrm rot="-5400000" flipH="1">
              <a:off x="2267759" y="3356975"/>
              <a:ext cx="648000" cy="360000"/>
            </a:xfrm>
            <a:prstGeom prst="straightConnector1">
              <a:avLst/>
            </a:prstGeom>
            <a:noFill/>
            <a:ln>
              <a:noFill/>
            </a:ln>
          </p:spPr>
        </p:cxnSp>
        <p:cxnSp>
          <p:nvCxnSpPr>
            <p:cNvPr id="493" name="Google Shape;493;g72b3f69c4d_1_426"/>
            <p:cNvCxnSpPr/>
            <p:nvPr/>
          </p:nvCxnSpPr>
          <p:spPr>
            <a:xfrm rot="5400000">
              <a:off x="2519832" y="5337183"/>
              <a:ext cx="792000" cy="288000"/>
            </a:xfrm>
            <a:prstGeom prst="straightConnector1">
              <a:avLst/>
            </a:prstGeom>
            <a:noFill/>
            <a:ln w="57150" cap="flat" cmpd="sng">
              <a:solidFill>
                <a:srgbClr val="A6A177"/>
              </a:solidFill>
              <a:prstDash val="solid"/>
              <a:round/>
              <a:headEnd type="none" w="sm" len="sm"/>
              <a:tailEnd type="none" w="sm" len="sm"/>
            </a:ln>
          </p:spPr>
        </p:cxnSp>
        <p:cxnSp>
          <p:nvCxnSpPr>
            <p:cNvPr id="494" name="Google Shape;494;g72b3f69c4d_1_426"/>
            <p:cNvCxnSpPr/>
            <p:nvPr/>
          </p:nvCxnSpPr>
          <p:spPr>
            <a:xfrm>
              <a:off x="3924067" y="4437039"/>
              <a:ext cx="936000" cy="144000"/>
            </a:xfrm>
            <a:prstGeom prst="straightConnector1">
              <a:avLst/>
            </a:prstGeom>
            <a:noFill/>
            <a:ln w="57150" cap="flat" cmpd="sng">
              <a:solidFill>
                <a:srgbClr val="A6A177"/>
              </a:solidFill>
              <a:prstDash val="solid"/>
              <a:round/>
              <a:headEnd type="none" w="sm" len="sm"/>
              <a:tailEnd type="none" w="sm" len="sm"/>
            </a:ln>
          </p:spPr>
        </p:cxnSp>
        <p:sp>
          <p:nvSpPr>
            <p:cNvPr id="495" name="Google Shape;495;g72b3f69c4d_1_426"/>
            <p:cNvSpPr txBox="1"/>
            <p:nvPr/>
          </p:nvSpPr>
          <p:spPr>
            <a:xfrm>
              <a:off x="1547663" y="4221087"/>
              <a:ext cx="942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acelerar</a:t>
              </a:r>
              <a:endParaRPr sz="1400" b="0" i="0" u="none" strike="noStrike" cap="none">
                <a:solidFill>
                  <a:srgbClr val="000000"/>
                </a:solidFill>
                <a:latin typeface="Arial"/>
                <a:ea typeface="Arial"/>
                <a:cs typeface="Arial"/>
                <a:sym typeface="Arial"/>
              </a:endParaRPr>
            </a:p>
          </p:txBody>
        </p:sp>
        <p:sp>
          <p:nvSpPr>
            <p:cNvPr id="496" name="Google Shape;496;g72b3f69c4d_1_426"/>
            <p:cNvSpPr txBox="1"/>
            <p:nvPr/>
          </p:nvSpPr>
          <p:spPr>
            <a:xfrm>
              <a:off x="3337866" y="3438998"/>
              <a:ext cx="760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frenar</a:t>
              </a:r>
              <a:endParaRPr sz="1800" b="0" i="0" u="none" strike="noStrike" cap="none">
                <a:solidFill>
                  <a:schemeClr val="lt1"/>
                </a:solidFill>
                <a:latin typeface="Calibri"/>
                <a:ea typeface="Calibri"/>
                <a:cs typeface="Calibri"/>
                <a:sym typeface="Calibri"/>
              </a:endParaRPr>
            </a:p>
          </p:txBody>
        </p:sp>
        <p:sp>
          <p:nvSpPr>
            <p:cNvPr id="497" name="Google Shape;497;g72b3f69c4d_1_426"/>
            <p:cNvSpPr txBox="1"/>
            <p:nvPr/>
          </p:nvSpPr>
          <p:spPr>
            <a:xfrm>
              <a:off x="3275856" y="5013176"/>
              <a:ext cx="1099800" cy="646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cambiar</a:t>
              </a:r>
              <a:endParaRPr sz="1800" b="0" i="0" u="none" strike="noStrike" cap="none">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Calibri"/>
                  <a:ea typeface="Calibri"/>
                  <a:cs typeface="Calibri"/>
                  <a:sym typeface="Calibri"/>
                </a:rPr>
                <a:t>Velocidad</a:t>
              </a:r>
              <a:endParaRPr sz="1800" b="0" i="0" u="none" strike="noStrike" cap="none">
                <a:solidFill>
                  <a:schemeClr val="lt1"/>
                </a:solidFill>
                <a:latin typeface="Calibri"/>
                <a:ea typeface="Calibri"/>
                <a:cs typeface="Calibri"/>
                <a:sym typeface="Calibri"/>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72b3f69c4d_1_44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Encapsulamiento</a:t>
            </a:r>
            <a:endParaRPr/>
          </a:p>
        </p:txBody>
      </p:sp>
      <p:sp>
        <p:nvSpPr>
          <p:cNvPr id="504" name="Google Shape;504;g72b3f69c4d_1_447"/>
          <p:cNvSpPr txBox="1">
            <a:spLocks noGrp="1"/>
          </p:cNvSpPr>
          <p:nvPr>
            <p:ph type="body" idx="1"/>
          </p:nvPr>
        </p:nvSpPr>
        <p:spPr>
          <a:xfrm>
            <a:off x="838200" y="1690690"/>
            <a:ext cx="10515600" cy="4486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Encapsulamiento es el mecanismo que </a:t>
            </a:r>
            <a:r>
              <a:rPr lang="en-US" b="1"/>
              <a:t>combina data y la funcionalidad asociada a ella en una sólo unidad </a:t>
            </a:r>
            <a:r>
              <a:rPr lang="en-US"/>
              <a:t>(la cual es referida como clase), y mantiene ambos libres de  la interferencia y mal uso de entidades externas.</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a:t>BENEFICIOS:</a:t>
            </a:r>
            <a:endParaRPr/>
          </a:p>
          <a:p>
            <a:pPr marL="685800" lvl="1" indent="-228600" algn="l" rtl="0">
              <a:lnSpc>
                <a:spcPct val="90000"/>
              </a:lnSpc>
              <a:spcBef>
                <a:spcPts val="500"/>
              </a:spcBef>
              <a:spcAft>
                <a:spcPts val="0"/>
              </a:spcAft>
              <a:buSzPts val="2400"/>
              <a:buChar char="•"/>
            </a:pPr>
            <a:r>
              <a:rPr lang="en-US"/>
              <a:t>Incrementa la reusabilidad</a:t>
            </a:r>
            <a:endParaRPr/>
          </a:p>
          <a:p>
            <a:pPr marL="685800" lvl="1" indent="-228600" algn="l" rtl="0">
              <a:lnSpc>
                <a:spcPct val="90000"/>
              </a:lnSpc>
              <a:spcBef>
                <a:spcPts val="500"/>
              </a:spcBef>
              <a:spcAft>
                <a:spcPts val="0"/>
              </a:spcAft>
              <a:buSzPts val="2400"/>
              <a:buChar char="•"/>
            </a:pPr>
            <a:r>
              <a:rPr lang="en-US"/>
              <a:t>Incrementa la mantenibilidad</a:t>
            </a:r>
            <a:endParaRPr/>
          </a:p>
          <a:p>
            <a:pPr marL="685800" lvl="1" indent="-76200" algn="l" rtl="0">
              <a:lnSpc>
                <a:spcPct val="90000"/>
              </a:lnSpc>
              <a:spcBef>
                <a:spcPts val="500"/>
              </a:spcBef>
              <a:spcAft>
                <a:spcPts val="0"/>
              </a:spcAft>
              <a:buSzPts val="2400"/>
              <a:buNone/>
            </a:pP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9"/>
        <p:cNvGrpSpPr/>
        <p:nvPr/>
      </p:nvGrpSpPr>
      <p:grpSpPr>
        <a:xfrm>
          <a:off x="0" y="0"/>
          <a:ext cx="0" cy="0"/>
          <a:chOff x="0" y="0"/>
          <a:chExt cx="0" cy="0"/>
        </a:xfrm>
      </p:grpSpPr>
      <p:sp>
        <p:nvSpPr>
          <p:cNvPr id="510" name="Google Shape;510;g72b3f69c4d_1_4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Abstracción </a:t>
            </a:r>
            <a:endParaRPr/>
          </a:p>
        </p:txBody>
      </p:sp>
      <p:sp>
        <p:nvSpPr>
          <p:cNvPr id="511" name="Google Shape;511;g72b3f69c4d_1_453"/>
          <p:cNvSpPr txBox="1">
            <a:spLocks noGrp="1"/>
          </p:cNvSpPr>
          <p:nvPr>
            <p:ph type="body" idx="1"/>
          </p:nvPr>
        </p:nvSpPr>
        <p:spPr>
          <a:xfrm>
            <a:off x="838200" y="1394847"/>
            <a:ext cx="10515600" cy="47820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Abstracción es el proceso de exponer sólo las funcionalidades esenciales y relevantes para el usuario y esconder aquellos que no son relevantes </a:t>
            </a:r>
            <a:endParaRPr/>
          </a:p>
          <a:p>
            <a:pPr marL="228600" lvl="0" indent="-228600" algn="l" rtl="0">
              <a:lnSpc>
                <a:spcPct val="90000"/>
              </a:lnSpc>
              <a:spcBef>
                <a:spcPts val="1000"/>
              </a:spcBef>
              <a:spcAft>
                <a:spcPts val="0"/>
              </a:spcAft>
              <a:buClr>
                <a:srgbClr val="002060"/>
              </a:buClr>
              <a:buSzPts val="2800"/>
              <a:buFont typeface="Arial"/>
              <a:buChar char="•"/>
            </a:pPr>
            <a:r>
              <a:rPr lang="en-US"/>
              <a:t>Cada objeto representa una </a:t>
            </a:r>
            <a:r>
              <a:rPr lang="en-US">
                <a:solidFill>
                  <a:srgbClr val="FF0000"/>
                </a:solidFill>
              </a:rPr>
              <a:t>abstracción</a:t>
            </a:r>
            <a:endParaRPr>
              <a:solidFill>
                <a:srgbClr val="FF0000"/>
              </a:solidFill>
            </a:endParaRPr>
          </a:p>
          <a:p>
            <a:pPr marL="685800" lvl="1" indent="-228600" algn="just" rtl="0">
              <a:lnSpc>
                <a:spcPct val="90000"/>
              </a:lnSpc>
              <a:spcBef>
                <a:spcPts val="500"/>
              </a:spcBef>
              <a:spcAft>
                <a:spcPts val="0"/>
              </a:spcAft>
              <a:buSzPts val="2400"/>
              <a:buChar char="•"/>
            </a:pPr>
            <a:r>
              <a:rPr lang="en-US"/>
              <a:t>Una caja negra esconde detalles de los cuales no te tienes que preocupar</a:t>
            </a:r>
            <a:endParaRPr/>
          </a:p>
          <a:p>
            <a:pPr marL="685800" lvl="1" indent="-228600" algn="just" rtl="0">
              <a:lnSpc>
                <a:spcPct val="90000"/>
              </a:lnSpc>
              <a:spcBef>
                <a:spcPts val="500"/>
              </a:spcBef>
              <a:spcAft>
                <a:spcPts val="0"/>
              </a:spcAft>
              <a:buSzPts val="2400"/>
              <a:buChar char="•"/>
            </a:pPr>
            <a:r>
              <a:rPr lang="en-US"/>
              <a:t>Les permite como programadores controlar la complejidad de los programas solo pensando acerca de características destacadas</a:t>
            </a:r>
            <a:endParaRPr/>
          </a:p>
          <a:p>
            <a:pPr marL="685800" lvl="1" indent="-76200" algn="l" rtl="0">
              <a:lnSpc>
                <a:spcPct val="90000"/>
              </a:lnSpc>
              <a:spcBef>
                <a:spcPts val="500"/>
              </a:spcBef>
              <a:spcAft>
                <a:spcPts val="0"/>
              </a:spcAft>
              <a:buSzPts val="2400"/>
              <a:buNone/>
            </a:pPr>
            <a:endParaRPr i="1"/>
          </a:p>
          <a:p>
            <a:pPr marL="228600" lvl="0" indent="-50800" algn="l" rtl="0">
              <a:lnSpc>
                <a:spcPct val="90000"/>
              </a:lnSpc>
              <a:spcBef>
                <a:spcPts val="1000"/>
              </a:spcBef>
              <a:spcAft>
                <a:spcPts val="0"/>
              </a:spcAft>
              <a:buClr>
                <a:srgbClr val="002060"/>
              </a:buClr>
              <a:buSzPts val="2800"/>
              <a:buFont typeface="Arial"/>
              <a:buNone/>
            </a:pPr>
            <a:endParaRPr i="1"/>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512" name="Google Shape;512;g72b3f69c4d_1_453"/>
          <p:cNvPicPr preferRelativeResize="0"/>
          <p:nvPr/>
        </p:nvPicPr>
        <p:blipFill rotWithShape="1">
          <a:blip r:embed="rId3">
            <a:alphaModFix/>
          </a:blip>
          <a:srcRect/>
          <a:stretch/>
        </p:blipFill>
        <p:spPr>
          <a:xfrm>
            <a:off x="4826000" y="4350774"/>
            <a:ext cx="2540000" cy="20828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72b3f69c4d_1_46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Abstracción y Encapsulamiento</a:t>
            </a:r>
            <a:endParaRPr/>
          </a:p>
        </p:txBody>
      </p:sp>
      <p:sp>
        <p:nvSpPr>
          <p:cNvPr id="519" name="Google Shape;519;g72b3f69c4d_1_46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80000"/>
              </a:lnSpc>
              <a:spcBef>
                <a:spcPts val="0"/>
              </a:spcBef>
              <a:spcAft>
                <a:spcPts val="0"/>
              </a:spcAft>
              <a:buSzPts val="2800"/>
              <a:buChar char="•"/>
            </a:pPr>
            <a:r>
              <a:rPr lang="en-US"/>
              <a:t>Encapsulación combina la data y la operaciones relacionadas a ellas (clases - métodos) en un entidad.</a:t>
            </a:r>
            <a:endParaRPr/>
          </a:p>
          <a:p>
            <a:pPr marL="228600" lvl="0" indent="-228600" algn="just" rtl="0">
              <a:lnSpc>
                <a:spcPct val="80000"/>
              </a:lnSpc>
              <a:spcBef>
                <a:spcPts val="1000"/>
              </a:spcBef>
              <a:spcAft>
                <a:spcPts val="0"/>
              </a:spcAft>
              <a:buSzPts val="2800"/>
              <a:buChar char="•"/>
            </a:pPr>
            <a:r>
              <a:rPr lang="en-US"/>
              <a:t>Abstracción esconde los detalles de la implementación y sólo expone los relevantes al usuario.</a:t>
            </a:r>
            <a:endParaRPr/>
          </a:p>
          <a:p>
            <a:pPr marL="228600" lvl="0" indent="-50800" algn="l" rtl="0">
              <a:lnSpc>
                <a:spcPct val="80000"/>
              </a:lnSpc>
              <a:spcBef>
                <a:spcPts val="1000"/>
              </a:spcBef>
              <a:spcAft>
                <a:spcPts val="0"/>
              </a:spcAft>
              <a:buClr>
                <a:srgbClr val="002060"/>
              </a:buClr>
              <a:buSzPts val="2800"/>
              <a:buFont typeface="Arial"/>
              <a:buNone/>
            </a:pPr>
            <a:endParaRPr/>
          </a:p>
          <a:p>
            <a:pPr marL="228600" lvl="0" indent="-228600" algn="l" rtl="0">
              <a:lnSpc>
                <a:spcPct val="80000"/>
              </a:lnSpc>
              <a:spcBef>
                <a:spcPts val="1000"/>
              </a:spcBef>
              <a:spcAft>
                <a:spcPts val="0"/>
              </a:spcAft>
              <a:buClr>
                <a:srgbClr val="002060"/>
              </a:buClr>
              <a:buSzPts val="2800"/>
              <a:buFont typeface="Arial"/>
              <a:buChar char="•"/>
            </a:pPr>
            <a:r>
              <a:rPr lang="en-US" b="1"/>
              <a:t>Alcanzamos abstracción a través de encapsulamiento</a:t>
            </a:r>
            <a:endParaRPr b="1"/>
          </a:p>
          <a:p>
            <a:pPr marL="228600" lvl="0" indent="-50800" algn="l" rtl="0">
              <a:lnSpc>
                <a:spcPct val="80000"/>
              </a:lnSpc>
              <a:spcBef>
                <a:spcPts val="1000"/>
              </a:spcBef>
              <a:spcAft>
                <a:spcPts val="0"/>
              </a:spcAft>
              <a:buClr>
                <a:srgbClr val="002060"/>
              </a:buClr>
              <a:buSzPts val="2800"/>
              <a:buFont typeface="Arial"/>
              <a:buNone/>
            </a:pPr>
            <a:endParaRPr b="1"/>
          </a:p>
          <a:p>
            <a:pPr marL="228600" lvl="0" indent="-228600" algn="l" rtl="0">
              <a:lnSpc>
                <a:spcPct val="80000"/>
              </a:lnSpc>
              <a:spcBef>
                <a:spcPts val="1000"/>
              </a:spcBef>
              <a:spcAft>
                <a:spcPts val="0"/>
              </a:spcAft>
              <a:buClr>
                <a:srgbClr val="002060"/>
              </a:buClr>
              <a:buSzPts val="2800"/>
              <a:buFont typeface="Arial"/>
              <a:buChar char="•"/>
            </a:pPr>
            <a:r>
              <a:rPr lang="en-US" b="1"/>
              <a:t>BENEFICIOS:</a:t>
            </a:r>
            <a:endParaRPr/>
          </a:p>
          <a:p>
            <a:pPr marL="685800" lvl="1" indent="-228600" algn="l" rtl="0">
              <a:lnSpc>
                <a:spcPct val="80000"/>
              </a:lnSpc>
              <a:spcBef>
                <a:spcPts val="500"/>
              </a:spcBef>
              <a:spcAft>
                <a:spcPts val="0"/>
              </a:spcAft>
              <a:buSzPts val="2400"/>
              <a:buChar char="•"/>
            </a:pPr>
            <a:r>
              <a:rPr lang="en-US"/>
              <a:t>Reduce la complejidad</a:t>
            </a:r>
            <a:endParaRPr/>
          </a:p>
          <a:p>
            <a:pPr marL="685800" lvl="1" indent="-228600" algn="l" rtl="0">
              <a:lnSpc>
                <a:spcPct val="80000"/>
              </a:lnSpc>
              <a:spcBef>
                <a:spcPts val="500"/>
              </a:spcBef>
              <a:spcAft>
                <a:spcPts val="0"/>
              </a:spcAft>
              <a:buSzPts val="2400"/>
              <a:buChar char="•"/>
            </a:pPr>
            <a:r>
              <a:rPr lang="en-US"/>
              <a:t>Incrementa la mantenibilidad</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g72b3f69c4d_1_46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Herencia</a:t>
            </a:r>
            <a:endParaRPr/>
          </a:p>
        </p:txBody>
      </p:sp>
      <p:sp>
        <p:nvSpPr>
          <p:cNvPr id="526" name="Google Shape;526;g72b3f69c4d_1_46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1000"/>
              </a:spcBef>
              <a:spcAft>
                <a:spcPts val="0"/>
              </a:spcAft>
              <a:buSzPts val="2800"/>
              <a:buChar char="•"/>
            </a:pPr>
            <a:r>
              <a:rPr lang="en-US" b="1" i="1"/>
              <a:t>Herencia</a:t>
            </a:r>
            <a:r>
              <a:rPr lang="en-US" i="1"/>
              <a:t> </a:t>
            </a:r>
            <a:r>
              <a:rPr lang="en-US"/>
              <a:t>es un mecanismo de reusabilidad en programación orientada a objetos en cual la propiedades comunes de varios objetos son agrupadas en la superclases, la cual está disponible a las clases más especializadas.</a:t>
            </a:r>
            <a:endParaRPr/>
          </a:p>
          <a:p>
            <a:pPr marL="228600" lvl="0" indent="-50800" algn="just" rtl="0">
              <a:lnSpc>
                <a:spcPct val="90000"/>
              </a:lnSpc>
              <a:spcBef>
                <a:spcPts val="1000"/>
              </a:spcBef>
              <a:spcAft>
                <a:spcPts val="0"/>
              </a:spcAft>
              <a:buSzPts val="2800"/>
              <a:buNone/>
            </a:pPr>
            <a:endParaRPr i="1"/>
          </a:p>
          <a:p>
            <a:pPr marL="228600" lvl="0" indent="-228600" algn="just" rtl="0">
              <a:lnSpc>
                <a:spcPct val="90000"/>
              </a:lnSpc>
              <a:spcBef>
                <a:spcPts val="1000"/>
              </a:spcBef>
              <a:spcAft>
                <a:spcPts val="0"/>
              </a:spcAft>
              <a:buSzPts val="2800"/>
              <a:buChar char="•"/>
            </a:pPr>
            <a:r>
              <a:rPr lang="en-US" b="1" i="1"/>
              <a:t>BENEFICIO:</a:t>
            </a:r>
            <a:endParaRPr/>
          </a:p>
          <a:p>
            <a:pPr marL="685800" lvl="1" indent="-228600" algn="just" rtl="0">
              <a:lnSpc>
                <a:spcPct val="90000"/>
              </a:lnSpc>
              <a:spcBef>
                <a:spcPts val="500"/>
              </a:spcBef>
              <a:spcAft>
                <a:spcPts val="0"/>
              </a:spcAft>
              <a:buSzPts val="2400"/>
              <a:buChar char="•"/>
            </a:pPr>
            <a:r>
              <a:rPr lang="en-US" i="1"/>
              <a:t>Incrementa Usabilidad </a:t>
            </a:r>
            <a:endParaRPr/>
          </a:p>
          <a:p>
            <a:pPr marL="685800" lvl="1" indent="-228600" algn="just" rtl="0">
              <a:lnSpc>
                <a:spcPct val="90000"/>
              </a:lnSpc>
              <a:spcBef>
                <a:spcPts val="500"/>
              </a:spcBef>
              <a:spcAft>
                <a:spcPts val="0"/>
              </a:spcAft>
              <a:buSzPts val="2400"/>
              <a:buChar char="•"/>
            </a:pPr>
            <a:r>
              <a:rPr lang="en-US" i="1"/>
              <a:t>Reduce código repetido</a:t>
            </a:r>
            <a:endParaRPr i="1"/>
          </a:p>
          <a:p>
            <a:pPr marL="228600" lvl="0" indent="-50800" algn="just" rtl="0">
              <a:lnSpc>
                <a:spcPct val="90000"/>
              </a:lnSpc>
              <a:spcBef>
                <a:spcPts val="1000"/>
              </a:spcBef>
              <a:spcAft>
                <a:spcPts val="0"/>
              </a:spcAft>
              <a:buSzPts val="2800"/>
              <a:buNone/>
            </a:pP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527" name="Google Shape;527;g72b3f69c4d_1_466"/>
          <p:cNvPicPr preferRelativeResize="0"/>
          <p:nvPr/>
        </p:nvPicPr>
        <p:blipFill rotWithShape="1">
          <a:blip r:embed="rId3">
            <a:alphaModFix/>
          </a:blip>
          <a:srcRect/>
          <a:stretch/>
        </p:blipFill>
        <p:spPr>
          <a:xfrm>
            <a:off x="5713333" y="3764945"/>
            <a:ext cx="5640475" cy="27031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32"/>
        <p:cNvGrpSpPr/>
        <p:nvPr/>
      </p:nvGrpSpPr>
      <p:grpSpPr>
        <a:xfrm>
          <a:off x="0" y="0"/>
          <a:ext cx="0" cy="0"/>
          <a:chOff x="0" y="0"/>
          <a:chExt cx="0" cy="0"/>
        </a:xfrm>
      </p:grpSpPr>
      <p:sp>
        <p:nvSpPr>
          <p:cNvPr id="533" name="Google Shape;533;g72b3f69c4d_1_48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Polimorfismo</a:t>
            </a:r>
            <a:endParaRPr/>
          </a:p>
        </p:txBody>
      </p:sp>
      <p:sp>
        <p:nvSpPr>
          <p:cNvPr id="534" name="Google Shape;534;g72b3f69c4d_1_48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1000"/>
              </a:spcBef>
              <a:spcAft>
                <a:spcPts val="0"/>
              </a:spcAft>
              <a:buSzPts val="2800"/>
              <a:buChar char="•"/>
            </a:pPr>
            <a:r>
              <a:rPr lang="en-US"/>
              <a:t>En POO </a:t>
            </a:r>
            <a:r>
              <a:rPr lang="en-US" b="1"/>
              <a:t>polimorfismo</a:t>
            </a:r>
            <a:r>
              <a:rPr lang="en-US"/>
              <a:t> es una técnica que permite a </a:t>
            </a:r>
            <a:r>
              <a:rPr lang="en-US" b="1"/>
              <a:t>una interfaz (métodos) ser interpretados en múltiples formas </a:t>
            </a:r>
            <a:r>
              <a:rPr lang="en-US"/>
              <a:t>(polimorfismo), dependiendo de el objeto que lleve el mensaje.</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228600" algn="l" rtl="0">
              <a:lnSpc>
                <a:spcPct val="90000"/>
              </a:lnSpc>
              <a:spcBef>
                <a:spcPts val="1000"/>
              </a:spcBef>
              <a:spcAft>
                <a:spcPts val="0"/>
              </a:spcAft>
              <a:buClr>
                <a:srgbClr val="002060"/>
              </a:buClr>
              <a:buSzPts val="2800"/>
              <a:buFont typeface="Arial"/>
              <a:buChar char="•"/>
            </a:pPr>
            <a:r>
              <a:rPr lang="en-US" b="1"/>
              <a:t>BENEFICIO:</a:t>
            </a:r>
            <a:endParaRPr/>
          </a:p>
          <a:p>
            <a:pPr marL="685800" lvl="1" indent="-228600" algn="l" rtl="0">
              <a:lnSpc>
                <a:spcPct val="90000"/>
              </a:lnSpc>
              <a:spcBef>
                <a:spcPts val="500"/>
              </a:spcBef>
              <a:spcAft>
                <a:spcPts val="0"/>
              </a:spcAft>
              <a:buSzPts val="2400"/>
              <a:buChar char="•"/>
            </a:pPr>
            <a:r>
              <a:rPr lang="en-US"/>
              <a:t>Flexibilidad</a:t>
            </a:r>
            <a:endParaRPr/>
          </a:p>
          <a:p>
            <a:pPr marL="685800" lvl="1" indent="-228600" algn="l" rtl="0">
              <a:lnSpc>
                <a:spcPct val="90000"/>
              </a:lnSpc>
              <a:spcBef>
                <a:spcPts val="500"/>
              </a:spcBef>
              <a:spcAft>
                <a:spcPts val="0"/>
              </a:spcAft>
              <a:buSzPts val="2400"/>
              <a:buChar char="•"/>
            </a:pPr>
            <a:r>
              <a:rPr lang="en-US"/>
              <a:t>Reducción de complejidad</a:t>
            </a:r>
            <a:endParaRPr/>
          </a:p>
        </p:txBody>
      </p:sp>
      <p:pic>
        <p:nvPicPr>
          <p:cNvPr id="535" name="Google Shape;535;g72b3f69c4d_1_485"/>
          <p:cNvPicPr preferRelativeResize="0"/>
          <p:nvPr/>
        </p:nvPicPr>
        <p:blipFill rotWithShape="1">
          <a:blip r:embed="rId3">
            <a:alphaModFix/>
          </a:blip>
          <a:srcRect/>
          <a:stretch/>
        </p:blipFill>
        <p:spPr>
          <a:xfrm>
            <a:off x="6957233" y="3429000"/>
            <a:ext cx="4064000" cy="2921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g72b3f69c4d_1_3"/>
          <p:cNvSpPr txBox="1">
            <a:spLocks noGrp="1"/>
          </p:cNvSpPr>
          <p:nvPr>
            <p:ph type="title"/>
          </p:nvPr>
        </p:nvSpPr>
        <p:spPr>
          <a:xfrm>
            <a:off x="2272018" y="2193927"/>
            <a:ext cx="78867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400"/>
              <a:buFont typeface="Calibri"/>
              <a:buNone/>
            </a:pPr>
            <a:r>
              <a:rPr lang="en-US"/>
              <a:t>Introducción al paradigma orientado a objetos y sus principios </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g72b3f69c4d_1_49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Ventajas de Programación</a:t>
            </a:r>
            <a:endParaRPr/>
          </a:p>
        </p:txBody>
      </p:sp>
      <p:sp>
        <p:nvSpPr>
          <p:cNvPr id="542" name="Google Shape;542;g72b3f69c4d_1_49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1000"/>
              </a:spcBef>
              <a:spcAft>
                <a:spcPts val="0"/>
              </a:spcAft>
              <a:buClr>
                <a:srgbClr val="002060"/>
              </a:buClr>
              <a:buSzPts val="2800"/>
              <a:buFont typeface="Arial"/>
              <a:buChar char="•"/>
            </a:pPr>
            <a:r>
              <a:rPr lang="en-US"/>
              <a:t>Proporciona un modelo de abstracción que razona con técnicas que la gente usa para resolver problemas.</a:t>
            </a:r>
            <a:endParaRPr/>
          </a:p>
          <a:p>
            <a:pPr marL="228600" lvl="0" indent="-228600" algn="l" rtl="0">
              <a:lnSpc>
                <a:spcPct val="90000"/>
              </a:lnSpc>
              <a:spcBef>
                <a:spcPts val="1000"/>
              </a:spcBef>
              <a:spcAft>
                <a:spcPts val="0"/>
              </a:spcAft>
              <a:buClr>
                <a:srgbClr val="002060"/>
              </a:buClr>
              <a:buSzPts val="2800"/>
              <a:buFont typeface="Arial"/>
              <a:buChar char="•"/>
            </a:pPr>
            <a:r>
              <a:rPr lang="en-US" b="1"/>
              <a:t>Reusabilidad</a:t>
            </a:r>
            <a:r>
              <a:rPr lang="en-US"/>
              <a:t>: Fomenta la reutilización y extensión del código.</a:t>
            </a:r>
            <a:endParaRPr/>
          </a:p>
          <a:p>
            <a:pPr marL="228600" lvl="0" indent="-228600" algn="l" rtl="0">
              <a:lnSpc>
                <a:spcPct val="90000"/>
              </a:lnSpc>
              <a:spcBef>
                <a:spcPts val="1000"/>
              </a:spcBef>
              <a:spcAft>
                <a:spcPts val="0"/>
              </a:spcAft>
              <a:buClr>
                <a:srgbClr val="002060"/>
              </a:buClr>
              <a:buSzPts val="2800"/>
              <a:buFont typeface="Arial"/>
              <a:buChar char="•"/>
            </a:pPr>
            <a:r>
              <a:rPr lang="en-US" b="1"/>
              <a:t>Flexibilidad</a:t>
            </a:r>
            <a:r>
              <a:rPr lang="en-US"/>
              <a:t>: Se adapta bien a los futuros cambios .</a:t>
            </a:r>
            <a:endParaRPr/>
          </a:p>
          <a:p>
            <a:pPr marL="228600" lvl="0" indent="-228600" algn="l" rtl="0">
              <a:lnSpc>
                <a:spcPct val="90000"/>
              </a:lnSpc>
              <a:spcBef>
                <a:spcPts val="1000"/>
              </a:spcBef>
              <a:spcAft>
                <a:spcPts val="0"/>
              </a:spcAft>
              <a:buClr>
                <a:srgbClr val="002060"/>
              </a:buClr>
              <a:buSzPts val="2800"/>
              <a:buFont typeface="Arial"/>
              <a:buChar char="•"/>
            </a:pPr>
            <a:r>
              <a:rPr lang="en-US" b="1"/>
              <a:t>Mantenibilidad</a:t>
            </a:r>
            <a:r>
              <a:rPr lang="en-US"/>
              <a:t>: reduce el impacto del cambio ya que cambios en las interfaces internas no afectarán a las externas</a:t>
            </a:r>
            <a:endParaRPr/>
          </a:p>
          <a:p>
            <a:pPr marL="0" marR="0" lvl="0" indent="0" algn="l" rtl="0">
              <a:lnSpc>
                <a:spcPct val="100000"/>
              </a:lnSpc>
              <a:spcBef>
                <a:spcPts val="0"/>
              </a:spcBef>
              <a:spcAft>
                <a:spcPts val="0"/>
              </a:spcAft>
              <a:buClr>
                <a:schemeClr val="dk1"/>
              </a:buClr>
              <a:buSzPts val="2800"/>
              <a:buFont typeface="Calibri"/>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547" name="Google Shape;547;p9"/>
          <p:cNvSpPr txBox="1">
            <a:spLocks noGrp="1"/>
          </p:cNvSpPr>
          <p:nvPr>
            <p:ph type="title"/>
          </p:nvPr>
        </p:nvSpPr>
        <p:spPr>
          <a:xfrm>
            <a:off x="2272018" y="2193927"/>
            <a:ext cx="7886700" cy="1325563"/>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2060"/>
              </a:buClr>
              <a:buSzPts val="4400"/>
              <a:buFont typeface="Calibri"/>
              <a:buNone/>
            </a:pPr>
            <a:r>
              <a:rPr lang="en-US"/>
              <a:t>Introducción a Java</a:t>
            </a:r>
            <a:endParaRPr/>
          </a:p>
        </p:txBody>
      </p:sp>
      <p:pic>
        <p:nvPicPr>
          <p:cNvPr id="548" name="Google Shape;548;p9"/>
          <p:cNvPicPr preferRelativeResize="0"/>
          <p:nvPr/>
        </p:nvPicPr>
        <p:blipFill rotWithShape="1">
          <a:blip r:embed="rId3">
            <a:alphaModFix/>
          </a:blip>
          <a:srcRect/>
          <a:stretch/>
        </p:blipFill>
        <p:spPr>
          <a:xfrm>
            <a:off x="5656313" y="3648708"/>
            <a:ext cx="1324591" cy="23414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Introducción a Java</a:t>
            </a:r>
            <a:endParaRPr/>
          </a:p>
        </p:txBody>
      </p:sp>
      <p:sp>
        <p:nvSpPr>
          <p:cNvPr id="554" name="Google Shape;554;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a:t>Creado por el equipo de Sun Microsystems liderado por James Gosling (1991).</a:t>
            </a:r>
            <a:endParaRPr/>
          </a:p>
          <a:p>
            <a:pPr marL="228600" lvl="0" indent="-228600" algn="just" rtl="0">
              <a:lnSpc>
                <a:spcPct val="90000"/>
              </a:lnSpc>
              <a:spcBef>
                <a:spcPts val="1000"/>
              </a:spcBef>
              <a:spcAft>
                <a:spcPts val="0"/>
              </a:spcAft>
              <a:buSzPts val="2800"/>
              <a:buChar char="•"/>
            </a:pPr>
            <a:r>
              <a:rPr lang="en-US"/>
              <a:t>Es un lenguaje compilado e interpretado.</a:t>
            </a:r>
            <a:endParaRPr/>
          </a:p>
          <a:p>
            <a:pPr marL="228600" lvl="0" indent="-228600" algn="just" rtl="0">
              <a:lnSpc>
                <a:spcPct val="90000"/>
              </a:lnSpc>
              <a:spcBef>
                <a:spcPts val="1000"/>
              </a:spcBef>
              <a:spcAft>
                <a:spcPts val="0"/>
              </a:spcAft>
              <a:buSzPts val="2800"/>
              <a:buChar char="•"/>
            </a:pPr>
            <a:r>
              <a:rPr lang="en-US"/>
              <a:t>Es un lenguaje de propósito general.</a:t>
            </a:r>
            <a:endParaRPr/>
          </a:p>
          <a:p>
            <a:pPr marL="228600" lvl="0" indent="-228600" algn="just" rtl="0">
              <a:lnSpc>
                <a:spcPct val="90000"/>
              </a:lnSpc>
              <a:spcBef>
                <a:spcPts val="1000"/>
              </a:spcBef>
              <a:spcAft>
                <a:spcPts val="0"/>
              </a:spcAft>
              <a:buSzPts val="2800"/>
              <a:buChar char="•"/>
            </a:pPr>
            <a:r>
              <a:rPr lang="en-US"/>
              <a:t>Java incorpora el uso de la orientación a objetos como uno de sus pilares básicos y fundamentales.</a:t>
            </a:r>
            <a:endParaRPr/>
          </a:p>
        </p:txBody>
      </p:sp>
      <p:pic>
        <p:nvPicPr>
          <p:cNvPr id="555" name="Google Shape;555;p10"/>
          <p:cNvPicPr preferRelativeResize="0"/>
          <p:nvPr/>
        </p:nvPicPr>
        <p:blipFill rotWithShape="1">
          <a:blip r:embed="rId3">
            <a:alphaModFix/>
          </a:blip>
          <a:srcRect/>
          <a:stretch/>
        </p:blipFill>
        <p:spPr>
          <a:xfrm>
            <a:off x="8079848" y="4601029"/>
            <a:ext cx="967864" cy="171087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59"/>
        <p:cNvGrpSpPr/>
        <p:nvPr/>
      </p:nvGrpSpPr>
      <p:grpSpPr>
        <a:xfrm>
          <a:off x="0" y="0"/>
          <a:ext cx="0" cy="0"/>
          <a:chOff x="0" y="0"/>
          <a:chExt cx="0" cy="0"/>
        </a:xfrm>
      </p:grpSpPr>
      <p:sp>
        <p:nvSpPr>
          <p:cNvPr id="560" name="Google Shape;560;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Historia de las versiones de Java</a:t>
            </a:r>
            <a:endParaRPr/>
          </a:p>
        </p:txBody>
      </p:sp>
      <p:sp>
        <p:nvSpPr>
          <p:cNvPr id="561" name="Google Shape;561;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562" name="Google Shape;562;p11"/>
          <p:cNvPicPr preferRelativeResize="0"/>
          <p:nvPr/>
        </p:nvPicPr>
        <p:blipFill rotWithShape="1">
          <a:blip r:embed="rId3">
            <a:alphaModFix/>
          </a:blip>
          <a:srcRect/>
          <a:stretch/>
        </p:blipFill>
        <p:spPr>
          <a:xfrm>
            <a:off x="2737945" y="1364495"/>
            <a:ext cx="7479205" cy="459815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1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¿Por qué Java?</a:t>
            </a:r>
            <a:endParaRPr/>
          </a:p>
        </p:txBody>
      </p:sp>
      <p:sp>
        <p:nvSpPr>
          <p:cNvPr id="568" name="Google Shape;568;p1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just" rtl="0">
              <a:lnSpc>
                <a:spcPct val="90000"/>
              </a:lnSpc>
              <a:spcBef>
                <a:spcPts val="0"/>
              </a:spcBef>
              <a:spcAft>
                <a:spcPts val="0"/>
              </a:spcAft>
              <a:buSzPts val="2800"/>
              <a:buFont typeface="Calibri"/>
              <a:buAutoNum type="arabicPeriod"/>
            </a:pPr>
            <a:r>
              <a:rPr lang="en-US"/>
              <a:t>Lenguaje Multiplataforma - </a:t>
            </a:r>
            <a:r>
              <a:rPr lang="en-US" i="1"/>
              <a:t>Write Once, Run Anywhere</a:t>
            </a:r>
            <a:endParaRPr/>
          </a:p>
          <a:p>
            <a:pPr marL="685800" lvl="1" indent="-228600" algn="just" rtl="0">
              <a:lnSpc>
                <a:spcPct val="90000"/>
              </a:lnSpc>
              <a:spcBef>
                <a:spcPts val="500"/>
              </a:spcBef>
              <a:spcAft>
                <a:spcPts val="0"/>
              </a:spcAft>
              <a:buSzPts val="2400"/>
              <a:buChar char="•"/>
            </a:pPr>
            <a:r>
              <a:rPr lang="en-US"/>
              <a:t>Una </a:t>
            </a:r>
            <a:r>
              <a:rPr lang="en-US" i="1"/>
              <a:t>plataforma</a:t>
            </a:r>
            <a:r>
              <a:rPr lang="en-US"/>
              <a:t> es el entorno de hardware o software en el que se ejecuta un programa ( Microsoft Windows, Linux, Solaris OS, and Mac OS.)</a:t>
            </a:r>
            <a:endParaRPr/>
          </a:p>
          <a:p>
            <a:pPr marL="685800" lvl="1" indent="-228600" algn="just" rtl="0">
              <a:lnSpc>
                <a:spcPct val="90000"/>
              </a:lnSpc>
              <a:spcBef>
                <a:spcPts val="500"/>
              </a:spcBef>
              <a:spcAft>
                <a:spcPts val="0"/>
              </a:spcAft>
              <a:buSzPts val="2400"/>
              <a:buChar char="•"/>
            </a:pPr>
            <a:r>
              <a:rPr lang="en-US"/>
              <a:t>Cuando un programa está escrito en Java, cualquiera pieza de hardware que tenga Java instalado puede ejecutar esa pieza de software.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Java - Multiplataforma</a:t>
            </a:r>
            <a:endParaRPr/>
          </a:p>
        </p:txBody>
      </p:sp>
      <p:sp>
        <p:nvSpPr>
          <p:cNvPr id="574" name="Google Shape;574;p1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575" name="Google Shape;575;p13"/>
          <p:cNvPicPr preferRelativeResize="0"/>
          <p:nvPr/>
        </p:nvPicPr>
        <p:blipFill rotWithShape="1">
          <a:blip r:embed="rId3">
            <a:alphaModFix/>
          </a:blip>
          <a:srcRect/>
          <a:stretch/>
        </p:blipFill>
        <p:spPr>
          <a:xfrm>
            <a:off x="3544531" y="1504154"/>
            <a:ext cx="4723785" cy="445050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¿Por qué Java?</a:t>
            </a:r>
            <a:endParaRPr/>
          </a:p>
        </p:txBody>
      </p:sp>
      <p:sp>
        <p:nvSpPr>
          <p:cNvPr id="581" name="Google Shape;58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SzPts val="2800"/>
              <a:buFont typeface="Calibri"/>
              <a:buAutoNum type="arabicPeriod" startAt="2"/>
            </a:pPr>
            <a:r>
              <a:rPr lang="en-US"/>
              <a:t>Lenguaje multipropósito.</a:t>
            </a:r>
            <a:endParaRPr/>
          </a:p>
          <a:p>
            <a:pPr marL="685800" lvl="1" indent="-228600" algn="l" rtl="0">
              <a:lnSpc>
                <a:spcPct val="90000"/>
              </a:lnSpc>
              <a:spcBef>
                <a:spcPts val="500"/>
              </a:spcBef>
              <a:spcAft>
                <a:spcPts val="0"/>
              </a:spcAft>
              <a:buSzPts val="2400"/>
              <a:buChar char="•"/>
            </a:pPr>
            <a:r>
              <a:rPr lang="en-US"/>
              <a:t>Aplicaciones empresariales Web y Desktops</a:t>
            </a:r>
            <a:endParaRPr/>
          </a:p>
          <a:p>
            <a:pPr marL="1143000" lvl="2" indent="-228600" algn="just" rtl="0">
              <a:lnSpc>
                <a:spcPct val="90000"/>
              </a:lnSpc>
              <a:spcBef>
                <a:spcPts val="500"/>
              </a:spcBef>
              <a:spcAft>
                <a:spcPts val="0"/>
              </a:spcAft>
              <a:buClr>
                <a:schemeClr val="dk1"/>
              </a:buClr>
              <a:buSzPts val="2000"/>
              <a:buChar char="•"/>
            </a:pPr>
            <a:r>
              <a:rPr lang="en-US"/>
              <a:t>El 90% de los escritorios empresariales ejecutan Java</a:t>
            </a:r>
            <a:endParaRPr/>
          </a:p>
          <a:p>
            <a:pPr marL="1143000" lvl="2" indent="-228600" algn="just" rtl="0">
              <a:lnSpc>
                <a:spcPct val="90000"/>
              </a:lnSpc>
              <a:spcBef>
                <a:spcPts val="500"/>
              </a:spcBef>
              <a:spcAft>
                <a:spcPts val="0"/>
              </a:spcAft>
              <a:buClr>
                <a:schemeClr val="dk1"/>
              </a:buClr>
              <a:buSzPts val="2000"/>
              <a:buChar char="•"/>
            </a:pPr>
            <a:r>
              <a:rPr lang="en-US"/>
              <a:t>El 89% de los escritorios (o computadoras) en Estados Unidos ejecutan Java</a:t>
            </a:r>
            <a:endParaRPr/>
          </a:p>
          <a:p>
            <a:pPr marL="1143000" lvl="2" indent="-228600" algn="just" rtl="0">
              <a:lnSpc>
                <a:spcPct val="90000"/>
              </a:lnSpc>
              <a:spcBef>
                <a:spcPts val="500"/>
              </a:spcBef>
              <a:spcAft>
                <a:spcPts val="0"/>
              </a:spcAft>
              <a:buClr>
                <a:schemeClr val="dk1"/>
              </a:buClr>
              <a:buSzPts val="2000"/>
              <a:buChar char="•"/>
            </a:pPr>
            <a:r>
              <a:rPr lang="en-US"/>
              <a:t>Algunos sitios web que corren Java - eBay.com, linkedin.com,  amazon.com, y facebook.com</a:t>
            </a:r>
            <a:endParaRPr/>
          </a:p>
          <a:p>
            <a:pPr marL="685800" lvl="1" indent="-228600" algn="l" rtl="0">
              <a:lnSpc>
                <a:spcPct val="90000"/>
              </a:lnSpc>
              <a:spcBef>
                <a:spcPts val="500"/>
              </a:spcBef>
              <a:spcAft>
                <a:spcPts val="0"/>
              </a:spcAft>
              <a:buSzPts val="2400"/>
              <a:buChar char="•"/>
            </a:pPr>
            <a:r>
              <a:rPr lang="en-US"/>
              <a:t>Aplicaciones móviles – Android</a:t>
            </a:r>
            <a:endParaRPr/>
          </a:p>
          <a:p>
            <a:pPr marL="1143000" lvl="2" indent="-228600" algn="l" rtl="0">
              <a:lnSpc>
                <a:spcPct val="90000"/>
              </a:lnSpc>
              <a:spcBef>
                <a:spcPts val="500"/>
              </a:spcBef>
              <a:spcAft>
                <a:spcPts val="0"/>
              </a:spcAft>
              <a:buClr>
                <a:schemeClr val="dk1"/>
              </a:buClr>
              <a:buSzPts val="2000"/>
              <a:buChar char="•"/>
            </a:pPr>
            <a:r>
              <a:rPr lang="en-US"/>
              <a:t>3000 millones de dispositivos móviles utilizan Java</a:t>
            </a:r>
            <a:endParaRPr/>
          </a:p>
          <a:p>
            <a:pPr marL="1143000" lvl="2" indent="-101600" algn="l" rtl="0">
              <a:lnSpc>
                <a:spcPct val="90000"/>
              </a:lnSpc>
              <a:spcBef>
                <a:spcPts val="500"/>
              </a:spcBef>
              <a:spcAft>
                <a:spcPts val="0"/>
              </a:spcAft>
              <a:buClr>
                <a:schemeClr val="dk1"/>
              </a:buClr>
              <a:buSzPts val="2000"/>
              <a:buNone/>
            </a:pPr>
            <a:endParaRPr/>
          </a:p>
          <a:p>
            <a:pPr marL="685800" lvl="1" indent="-76200" algn="l" rtl="0">
              <a:lnSpc>
                <a:spcPct val="90000"/>
              </a:lnSpc>
              <a:spcBef>
                <a:spcPts val="500"/>
              </a:spcBef>
              <a:spcAft>
                <a:spcPts val="0"/>
              </a:spcAft>
              <a:buSzPts val="24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¿Por qué Java?</a:t>
            </a:r>
            <a:endParaRPr/>
          </a:p>
        </p:txBody>
      </p:sp>
      <p:sp>
        <p:nvSpPr>
          <p:cNvPr id="587" name="Google Shape;587;p1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514350" lvl="0" indent="-514350" algn="l" rtl="0">
              <a:lnSpc>
                <a:spcPct val="90000"/>
              </a:lnSpc>
              <a:spcBef>
                <a:spcPts val="0"/>
              </a:spcBef>
              <a:spcAft>
                <a:spcPts val="0"/>
              </a:spcAft>
              <a:buSzPts val="2800"/>
              <a:buFont typeface="Calibri"/>
              <a:buAutoNum type="arabicPeriod" startAt="3"/>
            </a:pPr>
            <a:r>
              <a:rPr lang="en-US"/>
              <a:t>Gran soporte y comunidad</a:t>
            </a:r>
            <a:endParaRPr/>
          </a:p>
          <a:p>
            <a:pPr marL="685800" lvl="1" indent="-228600" algn="l" rtl="0">
              <a:lnSpc>
                <a:spcPct val="90000"/>
              </a:lnSpc>
              <a:spcBef>
                <a:spcPts val="500"/>
              </a:spcBef>
              <a:spcAft>
                <a:spcPts val="0"/>
              </a:spcAft>
              <a:buSzPts val="2400"/>
              <a:buChar char="•"/>
            </a:pPr>
            <a:r>
              <a:rPr lang="en-US"/>
              <a:t>Más de 9 millones de desarrolladores en el mundo</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Java – Lenguaje de Programación</a:t>
            </a:r>
            <a:endParaRPr/>
          </a:p>
        </p:txBody>
      </p:sp>
      <p:sp>
        <p:nvSpPr>
          <p:cNvPr id="593" name="Google Shape;593;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a:t>Java es un lenguaje de programación de alto nivel, basado en clases, orientado a objetos.</a:t>
            </a:r>
            <a:endParaRPr/>
          </a:p>
          <a:p>
            <a:pPr marL="228600" lvl="0" indent="-228600" algn="just" rtl="0">
              <a:lnSpc>
                <a:spcPct val="90000"/>
              </a:lnSpc>
              <a:spcBef>
                <a:spcPts val="1000"/>
              </a:spcBef>
              <a:spcAft>
                <a:spcPts val="0"/>
              </a:spcAft>
              <a:buSzPts val="2800"/>
              <a:buChar char="•"/>
            </a:pPr>
            <a:r>
              <a:rPr lang="en-US"/>
              <a:t>Java puede ser caracterizado por las siguientes palabras:</a:t>
            </a:r>
            <a:endParaRPr/>
          </a:p>
        </p:txBody>
      </p:sp>
      <p:graphicFrame>
        <p:nvGraphicFramePr>
          <p:cNvPr id="594" name="Google Shape;594;p16"/>
          <p:cNvGraphicFramePr/>
          <p:nvPr/>
        </p:nvGraphicFramePr>
        <p:xfrm>
          <a:off x="3048000" y="3799958"/>
          <a:ext cx="6096000" cy="1941625"/>
        </p:xfrm>
        <a:graphic>
          <a:graphicData uri="http://schemas.openxmlformats.org/drawingml/2006/table">
            <a:tbl>
              <a:tblPr firstRow="1" bandRow="1">
                <a:noFill/>
                <a:tableStyleId>{9053BB33-465E-4C1E-8C25-F25D0012DD11}</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8325">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Simple </a:t>
                      </a:r>
                      <a:endParaRPr sz="18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Arquitectura Neutral</a:t>
                      </a:r>
                      <a:endParaRPr sz="1400" u="none" strike="noStrike" cap="none"/>
                    </a:p>
                  </a:txBody>
                  <a:tcPr marL="91450" marR="91450" marT="45725" marB="45725"/>
                </a:tc>
                <a:extLst>
                  <a:ext uri="{0D108BD9-81ED-4DB2-BD59-A6C34878D82A}">
                    <a16:rowId xmlns:a16="http://schemas.microsoft.com/office/drawing/2014/main" val="10000"/>
                  </a:ext>
                </a:extLst>
              </a:tr>
              <a:tr h="388325">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Seguro</a:t>
                      </a:r>
                      <a:endParaRPr sz="18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Interpretado</a:t>
                      </a:r>
                      <a:endParaRPr sz="1800" u="none" strike="noStrike" cap="none"/>
                    </a:p>
                  </a:txBody>
                  <a:tcPr marL="91450" marR="91450" marT="45725" marB="45725"/>
                </a:tc>
                <a:extLst>
                  <a:ext uri="{0D108BD9-81ED-4DB2-BD59-A6C34878D82A}">
                    <a16:rowId xmlns:a16="http://schemas.microsoft.com/office/drawing/2014/main" val="10001"/>
                  </a:ext>
                </a:extLst>
              </a:tr>
              <a:tr h="388325">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Portable</a:t>
                      </a:r>
                      <a:endParaRPr sz="14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Alto Rendimiento</a:t>
                      </a:r>
                      <a:endParaRPr sz="1800" u="none" strike="noStrike" cap="none"/>
                    </a:p>
                  </a:txBody>
                  <a:tcPr marL="91450" marR="91450" marT="45725" marB="45725"/>
                </a:tc>
                <a:extLst>
                  <a:ext uri="{0D108BD9-81ED-4DB2-BD59-A6C34878D82A}">
                    <a16:rowId xmlns:a16="http://schemas.microsoft.com/office/drawing/2014/main" val="10002"/>
                  </a:ext>
                </a:extLst>
              </a:tr>
              <a:tr h="388325">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Orientado a Objetos</a:t>
                      </a:r>
                      <a:endParaRPr sz="1800" u="none" strike="noStrike" cap="none"/>
                    </a:p>
                  </a:txBody>
                  <a:tcPr marL="91450" marR="91450" marT="45725" marB="45725"/>
                </a:tc>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Multihilo</a:t>
                      </a:r>
                      <a:endParaRPr sz="1800" u="none" strike="noStrike" cap="none"/>
                    </a:p>
                  </a:txBody>
                  <a:tcPr marL="91450" marR="91450" marT="45725" marB="45725"/>
                </a:tc>
                <a:extLst>
                  <a:ext uri="{0D108BD9-81ED-4DB2-BD59-A6C34878D82A}">
                    <a16:rowId xmlns:a16="http://schemas.microsoft.com/office/drawing/2014/main" val="10003"/>
                  </a:ext>
                </a:extLst>
              </a:tr>
              <a:tr h="388325">
                <a:tc>
                  <a:txBody>
                    <a:bodyPr/>
                    <a:lstStyle/>
                    <a:p>
                      <a:pPr marL="285750" marR="0" lvl="0" indent="-285750" algn="l" rtl="0">
                        <a:lnSpc>
                          <a:spcPct val="100000"/>
                        </a:lnSpc>
                        <a:spcBef>
                          <a:spcPts val="0"/>
                        </a:spcBef>
                        <a:spcAft>
                          <a:spcPts val="0"/>
                        </a:spcAft>
                        <a:buClr>
                          <a:schemeClr val="dk1"/>
                        </a:buClr>
                        <a:buSzPts val="1800"/>
                        <a:buFont typeface="Arial"/>
                        <a:buChar char="•"/>
                      </a:pPr>
                      <a:r>
                        <a:rPr lang="en-US" sz="1800" u="none" strike="noStrike" cap="none"/>
                        <a:t>Robusto</a:t>
                      </a:r>
                      <a:endParaRPr sz="1800" u="none" strike="noStrike" cap="none"/>
                    </a:p>
                  </a:txBody>
                  <a:tcPr marL="91450" marR="91450" marT="45725" marB="45725"/>
                </a:tc>
                <a:tc>
                  <a:txBody>
                    <a:bodyPr/>
                    <a:lstStyle/>
                    <a:p>
                      <a:pPr marL="285750" marR="0" lvl="0" indent="-171450" algn="l" rtl="0">
                        <a:lnSpc>
                          <a:spcPct val="100000"/>
                        </a:lnSpc>
                        <a:spcBef>
                          <a:spcPts val="0"/>
                        </a:spcBef>
                        <a:spcAft>
                          <a:spcPts val="0"/>
                        </a:spcAft>
                        <a:buClr>
                          <a:schemeClr val="dk1"/>
                        </a:buClr>
                        <a:buSzPts val="1800"/>
                        <a:buFont typeface="Arial"/>
                        <a:buNone/>
                      </a:pPr>
                      <a:endParaRPr sz="1800" u="none" strike="noStrike" cap="none"/>
                    </a:p>
                  </a:txBody>
                  <a:tcPr marL="91450" marR="91450" marT="45725" marB="45725"/>
                </a:tc>
                <a:extLst>
                  <a:ext uri="{0D108BD9-81ED-4DB2-BD59-A6C34878D82A}">
                    <a16:rowId xmlns:a16="http://schemas.microsoft.com/office/drawing/2014/main" val="10004"/>
                  </a:ext>
                </a:extLst>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La tecnología Java</a:t>
            </a:r>
            <a:endParaRPr/>
          </a:p>
        </p:txBody>
      </p:sp>
      <p:sp>
        <p:nvSpPr>
          <p:cNvPr id="600" name="Google Shape;600;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SzPts val="2800"/>
              <a:buNone/>
            </a:pPr>
            <a:endParaRPr/>
          </a:p>
          <a:p>
            <a:pPr marL="228600" lvl="0" indent="-50800" algn="just" rtl="0">
              <a:lnSpc>
                <a:spcPct val="90000"/>
              </a:lnSpc>
              <a:spcBef>
                <a:spcPts val="1000"/>
              </a:spcBef>
              <a:spcAft>
                <a:spcPts val="0"/>
              </a:spcAft>
              <a:buSzPts val="2800"/>
              <a:buNone/>
            </a:pPr>
            <a:endParaRPr/>
          </a:p>
          <a:p>
            <a:pPr marL="228600" lvl="0" indent="-228600" algn="just" rtl="0">
              <a:lnSpc>
                <a:spcPct val="90000"/>
              </a:lnSpc>
              <a:spcBef>
                <a:spcPts val="1000"/>
              </a:spcBef>
              <a:spcAft>
                <a:spcPts val="0"/>
              </a:spcAft>
              <a:buSzPts val="2800"/>
              <a:buChar char="•"/>
            </a:pPr>
            <a:r>
              <a:rPr lang="en-US"/>
              <a:t>Java </a:t>
            </a:r>
            <a:r>
              <a:rPr lang="en-US" b="1"/>
              <a:t>es un lenguaje de programación </a:t>
            </a:r>
            <a:r>
              <a:rPr lang="en-US"/>
              <a:t>y </a:t>
            </a:r>
            <a:r>
              <a:rPr lang="en-US" b="1"/>
              <a:t>una plataforma informática </a:t>
            </a:r>
            <a:r>
              <a:rPr lang="en-US"/>
              <a:t>comercializada por primera vez en 1995 por Sun Microsystems.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g72b3f69c4d_1_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Paradigma de Programación</a:t>
            </a:r>
            <a:endParaRPr/>
          </a:p>
        </p:txBody>
      </p:sp>
      <p:sp>
        <p:nvSpPr>
          <p:cNvPr id="148" name="Google Shape;148;g72b3f69c4d_1_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Un </a:t>
            </a:r>
            <a:r>
              <a:rPr lang="en-US" b="1"/>
              <a:t>paradigma de programación</a:t>
            </a:r>
            <a:r>
              <a:rPr lang="en-US"/>
              <a:t> indica un método de realizar cómputos y la manera en que se deben estructurar y organizar las tareas que deben llevar a cabo un programa</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1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Grupos de Productos de Tecnología Java</a:t>
            </a:r>
            <a:endParaRPr/>
          </a:p>
        </p:txBody>
      </p:sp>
      <p:sp>
        <p:nvSpPr>
          <p:cNvPr id="606" name="Google Shape;606;p1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a:t>Hay cuatro grupos de productos de tecnología Java con sus correspondientes tipos de dispositivos de destino</a:t>
            </a:r>
            <a:endParaRPr/>
          </a:p>
          <a:p>
            <a:pPr marL="685800" lvl="1" indent="-228600" algn="l" rtl="0">
              <a:lnSpc>
                <a:spcPct val="90000"/>
              </a:lnSpc>
              <a:spcBef>
                <a:spcPts val="500"/>
              </a:spcBef>
              <a:spcAft>
                <a:spcPts val="0"/>
              </a:spcAft>
              <a:buSzPts val="2400"/>
              <a:buChar char="•"/>
            </a:pPr>
            <a:r>
              <a:rPr lang="en-US"/>
              <a:t>Java Platform, Standard Edition (SE)</a:t>
            </a:r>
            <a:endParaRPr/>
          </a:p>
          <a:p>
            <a:pPr marL="685800" lvl="1" indent="-228600" algn="l" rtl="0">
              <a:lnSpc>
                <a:spcPct val="90000"/>
              </a:lnSpc>
              <a:spcBef>
                <a:spcPts val="500"/>
              </a:spcBef>
              <a:spcAft>
                <a:spcPts val="0"/>
              </a:spcAft>
              <a:buSzPts val="2400"/>
              <a:buChar char="•"/>
            </a:pPr>
            <a:r>
              <a:rPr lang="en-US"/>
              <a:t>Java Platform, Enterprise Edition (EE)</a:t>
            </a:r>
            <a:endParaRPr/>
          </a:p>
          <a:p>
            <a:pPr marL="685800" lvl="1" indent="-228600" algn="l" rtl="0">
              <a:lnSpc>
                <a:spcPct val="90000"/>
              </a:lnSpc>
              <a:spcBef>
                <a:spcPts val="500"/>
              </a:spcBef>
              <a:spcAft>
                <a:spcPts val="0"/>
              </a:spcAft>
              <a:buSzPts val="2400"/>
              <a:buChar char="•"/>
            </a:pPr>
            <a:r>
              <a:rPr lang="en-US"/>
              <a:t>Java Platform, Micro Edition (ME)</a:t>
            </a:r>
            <a:endParaRPr/>
          </a:p>
          <a:p>
            <a:pPr marL="685800" lvl="1" indent="-228600" algn="l" rtl="0">
              <a:lnSpc>
                <a:spcPct val="90000"/>
              </a:lnSpc>
              <a:spcBef>
                <a:spcPts val="500"/>
              </a:spcBef>
              <a:spcAft>
                <a:spcPts val="0"/>
              </a:spcAft>
              <a:buSzPts val="2400"/>
              <a:buChar char="•"/>
            </a:pPr>
            <a:r>
              <a:rPr lang="en-US"/>
              <a:t>Java Card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Grupos de Productos de Tecnología Java</a:t>
            </a:r>
            <a:endParaRPr/>
          </a:p>
        </p:txBody>
      </p:sp>
      <p:sp>
        <p:nvSpPr>
          <p:cNvPr id="612" name="Google Shape;612;p1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613" name="Google Shape;613;p19"/>
          <p:cNvPicPr preferRelativeResize="0"/>
          <p:nvPr/>
        </p:nvPicPr>
        <p:blipFill rotWithShape="1">
          <a:blip r:embed="rId3">
            <a:alphaModFix/>
          </a:blip>
          <a:srcRect/>
          <a:stretch/>
        </p:blipFill>
        <p:spPr>
          <a:xfrm>
            <a:off x="2152650" y="1690689"/>
            <a:ext cx="7717220" cy="43422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618"/>
        <p:cNvGrpSpPr/>
        <p:nvPr/>
      </p:nvGrpSpPr>
      <p:grpSpPr>
        <a:xfrm>
          <a:off x="0" y="0"/>
          <a:ext cx="0" cy="0"/>
          <a:chOff x="0" y="0"/>
          <a:chExt cx="0" cy="0"/>
        </a:xfrm>
      </p:grpSpPr>
      <p:sp>
        <p:nvSpPr>
          <p:cNvPr id="619" name="Google Shape;619;p2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Java - Plataforma</a:t>
            </a:r>
            <a:endParaRPr/>
          </a:p>
        </p:txBody>
      </p:sp>
      <p:sp>
        <p:nvSpPr>
          <p:cNvPr id="620" name="Google Shape;620;p2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0"/>
              </a:spcBef>
              <a:spcAft>
                <a:spcPts val="0"/>
              </a:spcAft>
              <a:buSzPts val="2800"/>
              <a:buChar char="•"/>
            </a:pPr>
            <a:r>
              <a:rPr lang="en-US"/>
              <a:t>Una plataforma es el ambiente (software o hardware) en el cual un programa corre.</a:t>
            </a:r>
            <a:endParaRPr/>
          </a:p>
          <a:p>
            <a:pPr marL="228600" lvl="0" indent="-228600" algn="just" rtl="0">
              <a:lnSpc>
                <a:spcPct val="90000"/>
              </a:lnSpc>
              <a:spcBef>
                <a:spcPts val="1000"/>
              </a:spcBef>
              <a:spcAft>
                <a:spcPts val="0"/>
              </a:spcAft>
              <a:buSzPts val="2800"/>
              <a:buChar char="•"/>
            </a:pPr>
            <a:r>
              <a:rPr lang="en-US"/>
              <a:t>La plataforma Java difiere de la mayoría de las otras plataformas en que </a:t>
            </a:r>
            <a:r>
              <a:rPr lang="en-US" b="1"/>
              <a:t>es una plataforma de solo software </a:t>
            </a:r>
            <a:r>
              <a:rPr lang="en-US"/>
              <a:t>que se ejecuta en la parte superior de otras plataformas basadas en hardware.</a:t>
            </a:r>
            <a:endParaRPr/>
          </a:p>
          <a:p>
            <a:pPr marL="228600" lvl="0" indent="-50800" algn="just" rtl="0">
              <a:lnSpc>
                <a:spcPct val="90000"/>
              </a:lnSpc>
              <a:spcBef>
                <a:spcPts val="1000"/>
              </a:spcBef>
              <a:spcAft>
                <a:spcPts val="0"/>
              </a:spcAft>
              <a:buSzPts val="2800"/>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Java - Plataforma</a:t>
            </a:r>
            <a:endParaRPr/>
          </a:p>
        </p:txBody>
      </p:sp>
      <p:sp>
        <p:nvSpPr>
          <p:cNvPr id="626" name="Google Shape;626;p2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La plataforma de Java tiene 2 componentes:</a:t>
            </a:r>
            <a:endParaRPr/>
          </a:p>
          <a:p>
            <a:pPr marL="685800" lvl="1" indent="-228600" algn="l" rtl="0">
              <a:lnSpc>
                <a:spcPct val="90000"/>
              </a:lnSpc>
              <a:spcBef>
                <a:spcPts val="500"/>
              </a:spcBef>
              <a:spcAft>
                <a:spcPts val="0"/>
              </a:spcAft>
              <a:buSzPts val="2400"/>
              <a:buChar char="•"/>
            </a:pPr>
            <a:r>
              <a:rPr lang="en-US"/>
              <a:t>The </a:t>
            </a:r>
            <a:r>
              <a:rPr lang="en-US" i="1"/>
              <a:t>Java Virtual Machine</a:t>
            </a:r>
            <a:endParaRPr/>
          </a:p>
          <a:p>
            <a:pPr marL="685800" lvl="1" indent="-228600" algn="l" rtl="0">
              <a:lnSpc>
                <a:spcPct val="90000"/>
              </a:lnSpc>
              <a:spcBef>
                <a:spcPts val="500"/>
              </a:spcBef>
              <a:spcAft>
                <a:spcPts val="0"/>
              </a:spcAft>
              <a:buSzPts val="2400"/>
              <a:buChar char="•"/>
            </a:pPr>
            <a:r>
              <a:rPr lang="en-US"/>
              <a:t>The </a:t>
            </a:r>
            <a:r>
              <a:rPr lang="en-US" i="1"/>
              <a:t>Java Application Programming Interface</a:t>
            </a:r>
            <a:r>
              <a:rPr lang="en-US"/>
              <a:t> (API)</a:t>
            </a:r>
            <a:endParaRPr/>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2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Java - Plataforma</a:t>
            </a:r>
            <a:endParaRPr/>
          </a:p>
        </p:txBody>
      </p:sp>
      <p:sp>
        <p:nvSpPr>
          <p:cNvPr id="632" name="Google Shape;632;p2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633" name="Google Shape;633;p22"/>
          <p:cNvPicPr preferRelativeResize="0"/>
          <p:nvPr/>
        </p:nvPicPr>
        <p:blipFill rotWithShape="1">
          <a:blip r:embed="rId3">
            <a:alphaModFix/>
          </a:blip>
          <a:srcRect/>
          <a:stretch/>
        </p:blipFill>
        <p:spPr>
          <a:xfrm>
            <a:off x="3446034" y="2518902"/>
            <a:ext cx="5880205" cy="295056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g72b3f69c4d_1_13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Tarea</a:t>
            </a:r>
            <a:endParaRPr/>
          </a:p>
        </p:txBody>
      </p:sp>
      <p:sp>
        <p:nvSpPr>
          <p:cNvPr id="640" name="Google Shape;640;g72b3f69c4d_1_13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Lectura sobre Java y proceso de compilación y ejecución</a:t>
            </a:r>
            <a:endParaRPr/>
          </a:p>
          <a:p>
            <a:pPr marL="457200" lvl="0" indent="-406400" algn="l" rtl="0">
              <a:lnSpc>
                <a:spcPct val="90000"/>
              </a:lnSpc>
              <a:spcBef>
                <a:spcPts val="0"/>
              </a:spcBef>
              <a:spcAft>
                <a:spcPts val="0"/>
              </a:spcAft>
              <a:buSzPts val="2800"/>
              <a:buChar char="•"/>
            </a:pPr>
            <a:r>
              <a:rPr lang="en-US"/>
              <a:t>Instalación de JDK y netbeans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g72b3f69c4d_1_1117"/>
          <p:cNvSpPr txBox="1">
            <a:spLocks noGrp="1"/>
          </p:cNvSpPr>
          <p:nvPr>
            <p:ph type="title"/>
          </p:nvPr>
        </p:nvSpPr>
        <p:spPr>
          <a:xfrm>
            <a:off x="3722914" y="1709738"/>
            <a:ext cx="7624500" cy="2852700"/>
          </a:xfrm>
          <a:prstGeom prst="rect">
            <a:avLst/>
          </a:prstGeom>
          <a:noFill/>
          <a:ln>
            <a:noFill/>
          </a:ln>
        </p:spPr>
        <p:txBody>
          <a:bodyPr spcFirstLastPara="1" wrap="square" lIns="91425" tIns="45700" rIns="91425" bIns="45700" anchor="b" anchorCtr="0">
            <a:noAutofit/>
          </a:bodyPr>
          <a:lstStyle/>
          <a:p>
            <a:pPr marL="0" lvl="0" indent="0" algn="l" rtl="0">
              <a:lnSpc>
                <a:spcPct val="90000"/>
              </a:lnSpc>
              <a:spcBef>
                <a:spcPts val="0"/>
              </a:spcBef>
              <a:spcAft>
                <a:spcPts val="0"/>
              </a:spcAft>
              <a:buSzPts val="6000"/>
              <a:buNone/>
            </a:pPr>
            <a:r>
              <a:rPr lang="en-US"/>
              <a:t>Clase 2</a:t>
            </a:r>
            <a:endParaRPr/>
          </a:p>
        </p:txBody>
      </p:sp>
      <p:sp>
        <p:nvSpPr>
          <p:cNvPr id="647" name="Google Shape;647;g72b3f69c4d_1_1117"/>
          <p:cNvSpPr txBox="1">
            <a:spLocks noGrp="1"/>
          </p:cNvSpPr>
          <p:nvPr>
            <p:ph type="body" idx="1"/>
          </p:nvPr>
        </p:nvSpPr>
        <p:spPr>
          <a:xfrm>
            <a:off x="3722914" y="4589463"/>
            <a:ext cx="7624500" cy="15003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400"/>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002060"/>
              </a:buClr>
              <a:buSzPts val="4400"/>
              <a:buFont typeface="Calibri"/>
              <a:buNone/>
            </a:pPr>
            <a:r>
              <a:rPr lang="en-US"/>
              <a:t>Proceso de Compilación e Interpretación</a:t>
            </a:r>
            <a:endParaRPr/>
          </a:p>
        </p:txBody>
      </p:sp>
      <p:sp>
        <p:nvSpPr>
          <p:cNvPr id="653" name="Google Shape;653;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just" rtl="0">
              <a:lnSpc>
                <a:spcPct val="90000"/>
              </a:lnSpc>
              <a:spcBef>
                <a:spcPts val="0"/>
              </a:spcBef>
              <a:spcAft>
                <a:spcPts val="0"/>
              </a:spcAft>
              <a:buSzPts val="2800"/>
              <a:buNone/>
            </a:pPr>
            <a:endParaRPr/>
          </a:p>
          <a:p>
            <a:pPr marL="228600" lvl="0" indent="-50800" algn="just" rtl="0">
              <a:lnSpc>
                <a:spcPct val="90000"/>
              </a:lnSpc>
              <a:spcBef>
                <a:spcPts val="1000"/>
              </a:spcBef>
              <a:spcAft>
                <a:spcPts val="0"/>
              </a:spcAft>
              <a:buSzPts val="2800"/>
              <a:buNone/>
            </a:pPr>
            <a:endParaRPr/>
          </a:p>
          <a:p>
            <a:pPr marL="228600" lvl="0" indent="-228600" algn="just" rtl="0">
              <a:lnSpc>
                <a:spcPct val="90000"/>
              </a:lnSpc>
              <a:spcBef>
                <a:spcPts val="1000"/>
              </a:spcBef>
              <a:spcAft>
                <a:spcPts val="0"/>
              </a:spcAft>
              <a:buSzPts val="2800"/>
              <a:buChar char="•"/>
            </a:pPr>
            <a:r>
              <a:rPr lang="en-US"/>
              <a:t>Los desarrolladores de JAVA crearon un proceso de compilación de 2 pasos para simplificar de escribir compiladores para cada tipo de arquitectura.</a:t>
            </a:r>
            <a:endParaRPr/>
          </a:p>
          <a:p>
            <a:pPr marL="228600" lvl="0" indent="-50800" algn="just" rtl="0">
              <a:lnSpc>
                <a:spcPct val="90000"/>
              </a:lnSpc>
              <a:spcBef>
                <a:spcPts val="1000"/>
              </a:spcBef>
              <a:spcAft>
                <a:spcPts val="0"/>
              </a:spcAft>
              <a:buSzPts val="2800"/>
              <a:buNone/>
            </a:pPr>
            <a:endParaRPr/>
          </a:p>
          <a:p>
            <a:pPr marL="0" lvl="0" indent="0" algn="just" rtl="0">
              <a:lnSpc>
                <a:spcPct val="90000"/>
              </a:lnSpc>
              <a:spcBef>
                <a:spcPts val="1000"/>
              </a:spcBef>
              <a:spcAft>
                <a:spcPts val="0"/>
              </a:spcAft>
              <a:buSzPts val="2800"/>
              <a:buNone/>
            </a:pP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just" rtl="0">
              <a:lnSpc>
                <a:spcPct val="90000"/>
              </a:lnSpc>
              <a:spcBef>
                <a:spcPts val="0"/>
              </a:spcBef>
              <a:spcAft>
                <a:spcPts val="0"/>
              </a:spcAft>
              <a:buClr>
                <a:srgbClr val="002060"/>
              </a:buClr>
              <a:buSzPts val="4400"/>
              <a:buFont typeface="Calibri"/>
              <a:buNone/>
            </a:pPr>
            <a:r>
              <a:rPr lang="en-US"/>
              <a:t>Proceso de Compilación e Interpretación</a:t>
            </a:r>
            <a:endParaRPr/>
          </a:p>
        </p:txBody>
      </p:sp>
      <p:sp>
        <p:nvSpPr>
          <p:cNvPr id="659" name="Google Shape;659;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355600" algn="l" rtl="0">
              <a:lnSpc>
                <a:spcPct val="90000"/>
              </a:lnSpc>
              <a:spcBef>
                <a:spcPts val="500"/>
              </a:spcBef>
              <a:spcAft>
                <a:spcPts val="0"/>
              </a:spcAft>
              <a:buClr>
                <a:srgbClr val="474747"/>
              </a:buClr>
              <a:buSzPts val="2000"/>
              <a:buFont typeface="Calibri"/>
              <a:buAutoNum type="arabicPeriod"/>
            </a:pPr>
            <a:r>
              <a:rPr lang="en-US" sz="2000">
                <a:solidFill>
                  <a:srgbClr val="474747"/>
                </a:solidFill>
              </a:rPr>
              <a:t>En el proceso de compilación, el compilador JAVA (javac.exe) genera un código independiente de la plataforma, código bytecode</a:t>
            </a:r>
            <a:endParaRPr sz="2000">
              <a:solidFill>
                <a:srgbClr val="474747"/>
              </a:solidFill>
            </a:endParaRPr>
          </a:p>
          <a:p>
            <a:pPr marL="558800" lvl="1" indent="0" algn="l" rtl="0">
              <a:lnSpc>
                <a:spcPct val="90000"/>
              </a:lnSpc>
              <a:spcBef>
                <a:spcPts val="500"/>
              </a:spcBef>
              <a:spcAft>
                <a:spcPts val="0"/>
              </a:spcAft>
              <a:buClr>
                <a:srgbClr val="474747"/>
              </a:buClr>
              <a:buSzPts val="3429"/>
              <a:buNone/>
            </a:pPr>
            <a:r>
              <a:rPr lang="en-US">
                <a:solidFill>
                  <a:srgbClr val="474747"/>
                </a:solidFill>
              </a:rPr>
              <a:t>Bytecode es una especie de lenguaje de máquina de una máquina virtual</a:t>
            </a:r>
            <a:endParaRPr/>
          </a:p>
          <a:p>
            <a:pPr marL="228600" lvl="0" indent="-50800" algn="l" rtl="0">
              <a:lnSpc>
                <a:spcPct val="90000"/>
              </a:lnSpc>
              <a:spcBef>
                <a:spcPts val="1000"/>
              </a:spcBef>
              <a:spcAft>
                <a:spcPts val="0"/>
              </a:spcAft>
              <a:buClr>
                <a:srgbClr val="002060"/>
              </a:buClr>
              <a:buSzPts val="2800"/>
              <a:buFont typeface="Arial"/>
              <a:buNone/>
            </a:pPr>
            <a:endParaRPr/>
          </a:p>
        </p:txBody>
      </p:sp>
      <p:pic>
        <p:nvPicPr>
          <p:cNvPr id="660" name="Google Shape;660;p24"/>
          <p:cNvPicPr preferRelativeResize="0"/>
          <p:nvPr/>
        </p:nvPicPr>
        <p:blipFill rotWithShape="1">
          <a:blip r:embed="rId3">
            <a:alphaModFix/>
          </a:blip>
          <a:srcRect/>
          <a:stretch/>
        </p:blipFill>
        <p:spPr>
          <a:xfrm>
            <a:off x="4062413" y="2267580"/>
            <a:ext cx="4067175" cy="14668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Proceso de Compilación e Interpretación</a:t>
            </a:r>
            <a:endParaRPr/>
          </a:p>
        </p:txBody>
      </p:sp>
      <p:sp>
        <p:nvSpPr>
          <p:cNvPr id="667" name="Google Shape;667;p2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228600" algn="l" rtl="0">
              <a:lnSpc>
                <a:spcPct val="90000"/>
              </a:lnSpc>
              <a:spcBef>
                <a:spcPts val="500"/>
              </a:spcBef>
              <a:spcAft>
                <a:spcPts val="0"/>
              </a:spcAft>
              <a:buClr>
                <a:srgbClr val="474747"/>
              </a:buClr>
              <a:buSzPts val="2000"/>
              <a:buFont typeface="Calibri"/>
              <a:buNone/>
            </a:pPr>
            <a:endParaRPr sz="2000">
              <a:solidFill>
                <a:srgbClr val="474747"/>
              </a:solidFill>
            </a:endParaRPr>
          </a:p>
          <a:p>
            <a:pPr marL="457200" lvl="0" indent="-355600" algn="l" rtl="0">
              <a:lnSpc>
                <a:spcPct val="90000"/>
              </a:lnSpc>
              <a:spcBef>
                <a:spcPts val="500"/>
              </a:spcBef>
              <a:spcAft>
                <a:spcPts val="0"/>
              </a:spcAft>
              <a:buClr>
                <a:srgbClr val="474747"/>
              </a:buClr>
              <a:buSzPts val="2000"/>
              <a:buFont typeface="Calibri"/>
              <a:buAutoNum type="arabicPeriod" startAt="2"/>
            </a:pPr>
            <a:r>
              <a:rPr lang="en-US" sz="2000">
                <a:solidFill>
                  <a:srgbClr val="474747"/>
                </a:solidFill>
              </a:rPr>
              <a:t>En el proceso de ejecución, la Java Virtual Machine (java.exe) realiza una compilación Just In Time</a:t>
            </a:r>
            <a:endParaRPr/>
          </a:p>
          <a:p>
            <a:pPr marL="558800" lvl="1" indent="0" algn="l" rtl="0">
              <a:lnSpc>
                <a:spcPct val="90000"/>
              </a:lnSpc>
              <a:spcBef>
                <a:spcPts val="500"/>
              </a:spcBef>
              <a:spcAft>
                <a:spcPts val="0"/>
              </a:spcAft>
              <a:buClr>
                <a:srgbClr val="474747"/>
              </a:buClr>
              <a:buSzPts val="3429"/>
              <a:buNone/>
            </a:pPr>
            <a:r>
              <a:rPr lang="en-US">
                <a:solidFill>
                  <a:srgbClr val="474747"/>
                </a:solidFill>
              </a:rPr>
              <a:t>Compila el Bytecode para generar el código de máquina según la arquitectura y sistema operativo sobre el cual se encuentra</a:t>
            </a:r>
            <a:endParaRPr/>
          </a:p>
        </p:txBody>
      </p:sp>
      <p:pic>
        <p:nvPicPr>
          <p:cNvPr id="668" name="Google Shape;668;p25"/>
          <p:cNvPicPr preferRelativeResize="0"/>
          <p:nvPr/>
        </p:nvPicPr>
        <p:blipFill rotWithShape="1">
          <a:blip r:embed="rId3">
            <a:alphaModFix/>
          </a:blip>
          <a:srcRect/>
          <a:stretch/>
        </p:blipFill>
        <p:spPr>
          <a:xfrm>
            <a:off x="4062413" y="2267580"/>
            <a:ext cx="4067175" cy="14668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g72b3f69c4d_1_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Paradigmas de Programación</a:t>
            </a:r>
            <a:endParaRPr/>
          </a:p>
        </p:txBody>
      </p:sp>
      <p:sp>
        <p:nvSpPr>
          <p:cNvPr id="155" name="Google Shape;155;g72b3f69c4d_1_1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t>Existen diferentes paradigmas de programación:</a:t>
            </a:r>
            <a:endParaRPr/>
          </a:p>
          <a:p>
            <a:pPr marL="685800" lvl="1" indent="-228600" algn="l" rtl="0">
              <a:lnSpc>
                <a:spcPct val="90000"/>
              </a:lnSpc>
              <a:spcBef>
                <a:spcPts val="500"/>
              </a:spcBef>
              <a:spcAft>
                <a:spcPts val="0"/>
              </a:spcAft>
              <a:buSzPts val="2400"/>
              <a:buChar char="•"/>
            </a:pPr>
            <a:r>
              <a:rPr lang="en-US"/>
              <a:t>Estructural (la que usamos en fundamentos de programación)</a:t>
            </a:r>
            <a:endParaRPr/>
          </a:p>
          <a:p>
            <a:pPr marL="685800" lvl="1" indent="-228600" algn="l" rtl="0">
              <a:lnSpc>
                <a:spcPct val="90000"/>
              </a:lnSpc>
              <a:spcBef>
                <a:spcPts val="500"/>
              </a:spcBef>
              <a:spcAft>
                <a:spcPts val="0"/>
              </a:spcAft>
              <a:buSzPts val="2400"/>
              <a:buChar char="•"/>
            </a:pPr>
            <a:r>
              <a:rPr lang="en-US"/>
              <a:t>Orientado a Objetos</a:t>
            </a:r>
            <a:endParaRPr/>
          </a:p>
          <a:p>
            <a:pPr marL="685800" lvl="1" indent="-228600" algn="l" rtl="0">
              <a:lnSpc>
                <a:spcPct val="90000"/>
              </a:lnSpc>
              <a:spcBef>
                <a:spcPts val="500"/>
              </a:spcBef>
              <a:spcAft>
                <a:spcPts val="0"/>
              </a:spcAft>
              <a:buSzPts val="2400"/>
              <a:buChar char="•"/>
            </a:pPr>
            <a:r>
              <a:rPr lang="en-US"/>
              <a:t>Declarativo</a:t>
            </a:r>
            <a:endParaRPr/>
          </a:p>
          <a:p>
            <a:pPr marL="685800" lvl="1" indent="-228600" algn="l" rtl="0">
              <a:lnSpc>
                <a:spcPct val="90000"/>
              </a:lnSpc>
              <a:spcBef>
                <a:spcPts val="500"/>
              </a:spcBef>
              <a:spcAft>
                <a:spcPts val="0"/>
              </a:spcAft>
              <a:buSzPts val="2400"/>
              <a:buChar char="•"/>
            </a:pPr>
            <a:r>
              <a:rPr lang="en-US"/>
              <a:t>etc</a:t>
            </a:r>
            <a:endParaRPr/>
          </a:p>
          <a:p>
            <a:pPr marL="685800" lvl="1" indent="-76200" algn="l" rtl="0">
              <a:lnSpc>
                <a:spcPct val="90000"/>
              </a:lnSpc>
              <a:spcBef>
                <a:spcPts val="500"/>
              </a:spcBef>
              <a:spcAft>
                <a:spcPts val="0"/>
              </a:spcAft>
              <a:buSzPts val="2400"/>
              <a:buNone/>
            </a:pP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3"/>
        <p:cNvGrpSpPr/>
        <p:nvPr/>
      </p:nvGrpSpPr>
      <p:grpSpPr>
        <a:xfrm>
          <a:off x="0" y="0"/>
          <a:ext cx="0" cy="0"/>
          <a:chOff x="0" y="0"/>
          <a:chExt cx="0" cy="0"/>
        </a:xfrm>
      </p:grpSpPr>
      <p:sp>
        <p:nvSpPr>
          <p:cNvPr id="674" name="Google Shape;674;g7204c7ae9f_0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just" rtl="0">
              <a:lnSpc>
                <a:spcPct val="90000"/>
              </a:lnSpc>
              <a:spcBef>
                <a:spcPts val="0"/>
              </a:spcBef>
              <a:spcAft>
                <a:spcPts val="0"/>
              </a:spcAft>
              <a:buClr>
                <a:srgbClr val="002060"/>
              </a:buClr>
              <a:buSzPts val="4400"/>
              <a:buFont typeface="Calibri"/>
              <a:buNone/>
            </a:pPr>
            <a:r>
              <a:rPr lang="en-US"/>
              <a:t>Proceso de Compilación e Interpretación</a:t>
            </a:r>
            <a:endParaRPr/>
          </a:p>
        </p:txBody>
      </p:sp>
      <p:sp>
        <p:nvSpPr>
          <p:cNvPr id="675" name="Google Shape;675;g7204c7ae9f_0_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endParaRPr/>
          </a:p>
        </p:txBody>
      </p:sp>
      <p:pic>
        <p:nvPicPr>
          <p:cNvPr id="676" name="Google Shape;676;g7204c7ae9f_0_0"/>
          <p:cNvPicPr preferRelativeResize="0"/>
          <p:nvPr/>
        </p:nvPicPr>
        <p:blipFill rotWithShape="1">
          <a:blip r:embed="rId3">
            <a:alphaModFix/>
          </a:blip>
          <a:srcRect/>
          <a:stretch/>
        </p:blipFill>
        <p:spPr>
          <a:xfrm>
            <a:off x="1187325" y="1690814"/>
            <a:ext cx="4019550" cy="3886200"/>
          </a:xfrm>
          <a:prstGeom prst="rect">
            <a:avLst/>
          </a:prstGeom>
          <a:noFill/>
          <a:ln>
            <a:noFill/>
          </a:ln>
        </p:spPr>
      </p:pic>
      <p:pic>
        <p:nvPicPr>
          <p:cNvPr id="677" name="Google Shape;677;g7204c7ae9f_0_0"/>
          <p:cNvPicPr preferRelativeResize="0"/>
          <p:nvPr/>
        </p:nvPicPr>
        <p:blipFill rotWithShape="1">
          <a:blip r:embed="rId4">
            <a:alphaModFix/>
          </a:blip>
          <a:srcRect/>
          <a:stretch/>
        </p:blipFill>
        <p:spPr>
          <a:xfrm>
            <a:off x="5618888" y="1690814"/>
            <a:ext cx="6076950" cy="40386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g72b3f69c4d_1_1082"/>
          <p:cNvSpPr txBox="1">
            <a:spLocks noGrp="1"/>
          </p:cNvSpPr>
          <p:nvPr>
            <p:ph type="title"/>
          </p:nvPr>
        </p:nvSpPr>
        <p:spPr>
          <a:xfrm>
            <a:off x="2915356" y="2826103"/>
            <a:ext cx="72558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Mi primer programa en Java</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g72b3f69c4d_1_108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De código fuente a programa ejecutable</a:t>
            </a:r>
            <a:endParaRPr/>
          </a:p>
        </p:txBody>
      </p:sp>
      <p:pic>
        <p:nvPicPr>
          <p:cNvPr id="688" name="Google Shape;688;g72b3f69c4d_1_1086"/>
          <p:cNvPicPr preferRelativeResize="0">
            <a:picLocks noGrp="1"/>
          </p:cNvPicPr>
          <p:nvPr>
            <p:ph type="body" idx="1"/>
          </p:nvPr>
        </p:nvPicPr>
        <p:blipFill rotWithShape="1">
          <a:blip r:embed="rId3">
            <a:alphaModFix/>
          </a:blip>
          <a:srcRect/>
          <a:stretch/>
        </p:blipFill>
        <p:spPr>
          <a:xfrm>
            <a:off x="838200" y="2038349"/>
            <a:ext cx="11067600" cy="35670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g72b3f69c4d_1_1091"/>
          <p:cNvSpPr txBox="1">
            <a:spLocks noGrp="1"/>
          </p:cNvSpPr>
          <p:nvPr>
            <p:ph type="title"/>
          </p:nvPr>
        </p:nvSpPr>
        <p:spPr>
          <a:xfrm>
            <a:off x="685800" y="581025"/>
            <a:ext cx="11305800" cy="641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900"/>
              <a:buFont typeface="Arial"/>
              <a:buNone/>
            </a:pPr>
            <a:r>
              <a:rPr lang="en-US" sz="3600"/>
              <a:t>Empecemos</a:t>
            </a:r>
            <a:r>
              <a:rPr lang="en-US" sz="3600" b="0" i="0" u="none" strike="noStrike" cap="none">
                <a:solidFill>
                  <a:schemeClr val="dk2"/>
                </a:solidFill>
                <a:latin typeface="Arial"/>
                <a:ea typeface="Arial"/>
                <a:cs typeface="Arial"/>
                <a:sym typeface="Arial"/>
              </a:rPr>
              <a:t>: (1)</a:t>
            </a:r>
            <a:endParaRPr/>
          </a:p>
        </p:txBody>
      </p:sp>
      <p:sp>
        <p:nvSpPr>
          <p:cNvPr id="694" name="Google Shape;694;g72b3f69c4d_1_1091"/>
          <p:cNvSpPr txBox="1"/>
          <p:nvPr/>
        </p:nvSpPr>
        <p:spPr>
          <a:xfrm>
            <a:off x="762000" y="1447800"/>
            <a:ext cx="11305800" cy="5119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600"/>
              <a:buFont typeface="Noto Sans Symbols"/>
              <a:buNone/>
            </a:pPr>
            <a:r>
              <a:rPr lang="en-US" sz="2400" b="1" i="0" u="none" strike="noStrike" cap="none">
                <a:solidFill>
                  <a:schemeClr val="dk1"/>
                </a:solidFill>
                <a:latin typeface="Arial"/>
                <a:ea typeface="Arial"/>
                <a:cs typeface="Arial"/>
                <a:sym typeface="Arial"/>
              </a:rPr>
              <a:t>(1) </a:t>
            </a:r>
            <a:r>
              <a:rPr lang="en-US" sz="2400" b="1" i="0" u="none" strike="noStrike" cap="none">
                <a:solidFill>
                  <a:schemeClr val="dk1"/>
                </a:solidFill>
                <a:latin typeface="Calibri"/>
                <a:ea typeface="Calibri"/>
                <a:cs typeface="Calibri"/>
                <a:sym typeface="Calibri"/>
              </a:rPr>
              <a:t>Crear un archivo fuente</a:t>
            </a:r>
            <a:r>
              <a:rPr lang="en-US" sz="24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400"/>
              </a:spcBef>
              <a:spcAft>
                <a:spcPts val="0"/>
              </a:spcAft>
              <a:buClr>
                <a:schemeClr val="accent1"/>
              </a:buClr>
              <a:buSzPts val="2000"/>
              <a:buFont typeface="Noto Sans Symbols"/>
              <a:buChar char="○"/>
            </a:pPr>
            <a:r>
              <a:rPr lang="en-US" sz="2000" b="0" i="0" u="none" strike="noStrike" cap="none">
                <a:solidFill>
                  <a:schemeClr val="dk1"/>
                </a:solidFill>
                <a:latin typeface="Calibri"/>
                <a:ea typeface="Calibri"/>
                <a:cs typeface="Calibri"/>
                <a:sym typeface="Calibri"/>
              </a:rPr>
              <a:t>Abrir un editor de texto y escriba el código que define la clase </a:t>
            </a:r>
            <a:r>
              <a:rPr lang="en-US" sz="2000" b="0" i="1" u="none" strike="noStrike" cap="none">
                <a:solidFill>
                  <a:srgbClr val="FF0000"/>
                </a:solidFill>
                <a:latin typeface="Calibri"/>
                <a:ea typeface="Calibri"/>
                <a:cs typeface="Calibri"/>
                <a:sym typeface="Calibri"/>
              </a:rPr>
              <a:t>HolaMundo</a:t>
            </a:r>
            <a:r>
              <a:rPr lang="en-US" sz="2000" b="0" i="0" u="none" strike="noStrike" cap="none">
                <a:solidFill>
                  <a:schemeClr val="dk1"/>
                </a:solidFill>
                <a:latin typeface="Calibri"/>
                <a:ea typeface="Calibri"/>
                <a:cs typeface="Calibri"/>
                <a:sym typeface="Calibri"/>
              </a:rPr>
              <a:t> y luego guárdelo en un archivo </a:t>
            </a:r>
            <a:r>
              <a:rPr lang="en-US" sz="2000" b="0" i="1" u="none" strike="noStrike" cap="none">
                <a:solidFill>
                  <a:srgbClr val="FF0000"/>
                </a:solidFill>
                <a:latin typeface="Calibri"/>
                <a:ea typeface="Calibri"/>
                <a:cs typeface="Calibri"/>
                <a:sym typeface="Calibri"/>
              </a:rPr>
              <a:t>HolaMundo.java</a:t>
            </a:r>
            <a:r>
              <a:rPr lang="en-US" sz="20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400"/>
              </a:spcBef>
              <a:spcAft>
                <a:spcPts val="0"/>
              </a:spcAft>
              <a:buClr>
                <a:schemeClr val="accent1"/>
              </a:buClr>
              <a:buSzPts val="2000"/>
              <a:buFont typeface="Noto Sans Symbols"/>
              <a:buChar char="○"/>
            </a:pPr>
            <a:r>
              <a:rPr lang="en-US" sz="2000" b="0" i="0" u="none" strike="noStrike" cap="none">
                <a:solidFill>
                  <a:schemeClr val="dk1"/>
                </a:solidFill>
                <a:latin typeface="Calibri"/>
                <a:ea typeface="Calibri"/>
                <a:cs typeface="Calibri"/>
                <a:sym typeface="Calibri"/>
              </a:rPr>
              <a:t>El nombre del archivo y clase son </a:t>
            </a:r>
            <a:r>
              <a:rPr lang="en-US" sz="2000" b="0" i="0" u="none" strike="noStrike" cap="none">
                <a:solidFill>
                  <a:schemeClr val="dk1"/>
                </a:solidFill>
                <a:latin typeface="Arial"/>
                <a:ea typeface="Arial"/>
                <a:cs typeface="Arial"/>
                <a:sym typeface="Arial"/>
              </a:rPr>
              <a:t>case sensitive y </a:t>
            </a:r>
            <a:r>
              <a:rPr lang="en-US" sz="2000" b="0" i="0" u="none" strike="noStrike" cap="none">
                <a:solidFill>
                  <a:schemeClr val="dk1"/>
                </a:solidFill>
                <a:latin typeface="Calibri"/>
                <a:ea typeface="Calibri"/>
                <a:cs typeface="Calibri"/>
                <a:sym typeface="Calibri"/>
              </a:rPr>
              <a:t>deben coincidir exactamente</a:t>
            </a:r>
            <a:r>
              <a:rPr lang="en-US" sz="2000" b="0" i="0" u="none" strike="noStrike" cap="none">
                <a:solidFill>
                  <a:schemeClr val="dk1"/>
                </a:solidFill>
                <a:latin typeface="Arial"/>
                <a:ea typeface="Arial"/>
                <a:cs typeface="Arial"/>
                <a:sym typeface="Arial"/>
              </a:rPr>
              <a:t> (excepto </a:t>
            </a:r>
            <a:r>
              <a:rPr lang="en-US" sz="2000" b="0" i="0" u="none" strike="noStrike" cap="none">
                <a:solidFill>
                  <a:schemeClr val="dk1"/>
                </a:solidFill>
                <a:latin typeface="Calibri"/>
                <a:ea typeface="Calibri"/>
                <a:cs typeface="Calibri"/>
                <a:sym typeface="Calibri"/>
              </a:rPr>
              <a:t>la parte</a:t>
            </a: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ourier New"/>
                <a:ea typeface="Courier New"/>
                <a:cs typeface="Courier New"/>
                <a:sym typeface="Courier New"/>
              </a:rPr>
              <a:t>.java</a:t>
            </a:r>
            <a:r>
              <a:rPr lang="en-US" sz="2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0" marR="0" lvl="1" indent="457200" algn="l" rtl="0">
              <a:lnSpc>
                <a:spcPct val="90000"/>
              </a:lnSpc>
              <a:spcBef>
                <a:spcPts val="360"/>
              </a:spcBef>
              <a:spcAft>
                <a:spcPts val="0"/>
              </a:spcAft>
              <a:buClr>
                <a:schemeClr val="accent1"/>
              </a:buClr>
              <a:buSzPts val="450"/>
              <a:buFont typeface="Noto Sans Symbols"/>
              <a:buNone/>
            </a:pPr>
            <a:r>
              <a:rPr lang="en-US" sz="1800" b="0" i="0" u="none" strike="noStrike" cap="none">
                <a:solidFill>
                  <a:schemeClr val="dk1"/>
                </a:solidFill>
                <a:latin typeface="Arial"/>
                <a:ea typeface="Arial"/>
                <a:cs typeface="Arial"/>
                <a:sym typeface="Arial"/>
              </a:rPr>
              <a:t>E</a:t>
            </a:r>
            <a:r>
              <a:rPr lang="en-US" sz="1800" b="0" i="0" u="none" strike="noStrike" cap="none">
                <a:solidFill>
                  <a:schemeClr val="dk1"/>
                </a:solidFill>
                <a:latin typeface="Calibri"/>
                <a:ea typeface="Calibri"/>
                <a:cs typeface="Calibri"/>
                <a:sym typeface="Calibri"/>
              </a:rPr>
              <a:t>jemplo de código</a:t>
            </a:r>
            <a:endParaRPr sz="1800" b="0" i="0" u="sng" strike="noStrike" cap="none">
              <a:solidFill>
                <a:schemeClr val="dk1"/>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200"/>
              <a:buFont typeface="Noto Sans Symbols"/>
              <a:buNone/>
            </a:pPr>
            <a:endParaRPr sz="800" b="0" i="0" u="sng" strike="noStrike" cap="none">
              <a:solidFill>
                <a:schemeClr val="dk1"/>
              </a:solidFill>
              <a:latin typeface="Courier New"/>
              <a:ea typeface="Courier New"/>
              <a:cs typeface="Courier New"/>
              <a:sym typeface="Courier New"/>
            </a:endParaRPr>
          </a:p>
          <a:p>
            <a:pPr marL="742950" marR="0" lvl="1" indent="-285750" algn="l" rtl="0">
              <a:lnSpc>
                <a:spcPct val="90000"/>
              </a:lnSpc>
              <a:spcBef>
                <a:spcPts val="160"/>
              </a:spcBef>
              <a:spcAft>
                <a:spcPts val="0"/>
              </a:spcAft>
              <a:buClr>
                <a:schemeClr val="accent1"/>
              </a:buClr>
              <a:buSzPts val="200"/>
              <a:buFont typeface="Noto Sans Symbols"/>
              <a:buNone/>
            </a:pPr>
            <a:endParaRPr sz="800" b="0" i="0" u="sng" strike="noStrike" cap="none">
              <a:solidFill>
                <a:schemeClr val="dk1"/>
              </a:solidFill>
              <a:latin typeface="Courier New"/>
              <a:ea typeface="Courier New"/>
              <a:cs typeface="Courier New"/>
              <a:sym typeface="Courier New"/>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public class HolaMundo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public static void main(String[] args){</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System.out.print("Hola mundo, soy el primer programa en Java");</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endParaRPr sz="1800" b="0" i="0" u="none" strike="noStrike" cap="none">
              <a:solidFill>
                <a:schemeClr val="dk1"/>
              </a:solidFill>
              <a:latin typeface="Courier New"/>
              <a:ea typeface="Courier New"/>
              <a:cs typeface="Courier New"/>
              <a:sym typeface="Courier New"/>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g72b3f69c4d_1_1096"/>
          <p:cNvSpPr txBox="1">
            <a:spLocks noGrp="1"/>
          </p:cNvSpPr>
          <p:nvPr>
            <p:ph type="title"/>
          </p:nvPr>
        </p:nvSpPr>
        <p:spPr>
          <a:xfrm>
            <a:off x="685799" y="523875"/>
            <a:ext cx="10481400" cy="641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900"/>
              <a:buFont typeface="Arial"/>
              <a:buNone/>
            </a:pPr>
            <a:r>
              <a:rPr lang="en-US" sz="3600"/>
              <a:t>Empezando</a:t>
            </a:r>
            <a:r>
              <a:rPr lang="en-US" sz="3600" b="0" i="0" u="none" strike="noStrike" cap="none">
                <a:solidFill>
                  <a:schemeClr val="dk2"/>
                </a:solidFill>
                <a:latin typeface="Arial"/>
                <a:ea typeface="Arial"/>
                <a:cs typeface="Arial"/>
                <a:sym typeface="Arial"/>
              </a:rPr>
              <a:t>: (2)</a:t>
            </a:r>
            <a:endParaRPr/>
          </a:p>
        </p:txBody>
      </p:sp>
      <p:sp>
        <p:nvSpPr>
          <p:cNvPr id="700" name="Google Shape;700;g72b3f69c4d_1_1096"/>
          <p:cNvSpPr txBox="1"/>
          <p:nvPr/>
        </p:nvSpPr>
        <p:spPr>
          <a:xfrm>
            <a:off x="685800" y="1447800"/>
            <a:ext cx="10772400" cy="5049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600"/>
              <a:buFont typeface="Noto Sans Symbols"/>
              <a:buNone/>
            </a:pPr>
            <a:r>
              <a:rPr lang="en-US" sz="2400" b="1" i="0" u="none" strike="noStrike" cap="none">
                <a:solidFill>
                  <a:schemeClr val="dk1"/>
                </a:solidFill>
                <a:latin typeface="Arial"/>
                <a:ea typeface="Arial"/>
                <a:cs typeface="Arial"/>
                <a:sym typeface="Arial"/>
              </a:rPr>
              <a:t>(2) </a:t>
            </a:r>
            <a:r>
              <a:rPr lang="en-US" sz="2400" b="1" i="0" u="none" strike="noStrike" cap="none">
                <a:solidFill>
                  <a:schemeClr val="dk1"/>
                </a:solidFill>
                <a:latin typeface="Calibri"/>
                <a:ea typeface="Calibri"/>
                <a:cs typeface="Calibri"/>
                <a:sym typeface="Calibri"/>
              </a:rPr>
              <a:t>Compilar el programa</a:t>
            </a:r>
            <a:r>
              <a:rPr lang="en-US" sz="24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4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alibri"/>
                <a:ea typeface="Calibri"/>
                <a:cs typeface="Calibri"/>
                <a:sym typeface="Calibri"/>
              </a:rPr>
              <a:t>Compile </a:t>
            </a:r>
            <a:r>
              <a:rPr lang="en-US" sz="2000" b="0" i="1" u="none" strike="noStrike" cap="none">
                <a:solidFill>
                  <a:srgbClr val="FF0000"/>
                </a:solidFill>
                <a:latin typeface="Calibri"/>
                <a:ea typeface="Calibri"/>
                <a:cs typeface="Calibri"/>
                <a:sym typeface="Calibri"/>
              </a:rPr>
              <a:t>HolaMundo.java</a:t>
            </a:r>
            <a:r>
              <a:rPr lang="en-US" sz="2000" b="0" i="0" u="none" strike="noStrike" cap="none">
                <a:solidFill>
                  <a:srgbClr val="FF0000"/>
                </a:solidFill>
                <a:latin typeface="Arial"/>
                <a:ea typeface="Arial"/>
                <a:cs typeface="Arial"/>
                <a:sym typeface="Arial"/>
              </a:rPr>
              <a:t> </a:t>
            </a:r>
            <a:r>
              <a:rPr lang="en-US" sz="2000" b="0" i="0" u="none" strike="noStrike" cap="none">
                <a:solidFill>
                  <a:schemeClr val="dk1"/>
                </a:solidFill>
                <a:latin typeface="Calibri"/>
                <a:ea typeface="Calibri"/>
                <a:cs typeface="Calibri"/>
                <a:sym typeface="Calibri"/>
              </a:rPr>
              <a:t>usando el siguiente comando</a:t>
            </a:r>
            <a:r>
              <a:rPr lang="en-US" sz="2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70"/>
              </a:spcBef>
              <a:spcAft>
                <a:spcPts val="0"/>
              </a:spcAft>
              <a:buClr>
                <a:schemeClr val="accent1"/>
              </a:buClr>
              <a:buSzPts val="925"/>
              <a:buFont typeface="Noto Sans Symbols"/>
              <a:buNone/>
            </a:pPr>
            <a:r>
              <a:rPr lang="en-US" sz="37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Courier New"/>
                <a:ea typeface="Courier New"/>
                <a:cs typeface="Courier New"/>
                <a:sym typeface="Courier New"/>
              </a:rPr>
              <a:t>javac HolaMundo.java</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770"/>
              </a:spcBef>
              <a:spcAft>
                <a:spcPts val="0"/>
              </a:spcAft>
              <a:buClr>
                <a:schemeClr val="accent1"/>
              </a:buClr>
              <a:buSzPts val="500"/>
              <a:buFont typeface="Noto Sans Symbols"/>
              <a:buNone/>
            </a:pP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alibri"/>
                <a:ea typeface="Calibri"/>
                <a:cs typeface="Calibri"/>
                <a:sym typeface="Calibri"/>
              </a:rPr>
              <a:t>¿Qué generó este comando?</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770"/>
              </a:spcBef>
              <a:spcAft>
                <a:spcPts val="0"/>
              </a:spcAft>
              <a:buClr>
                <a:schemeClr val="accent1"/>
              </a:buClr>
              <a:buSzPts val="500"/>
              <a:buFont typeface="Noto Sans Symbols"/>
              <a:buNone/>
            </a:pPr>
            <a:endParaRPr sz="2000" b="0" i="0" u="none" strike="noStrike" cap="none">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Clr>
                <a:schemeClr val="accent1"/>
              </a:buClr>
              <a:buSzPts val="600"/>
              <a:buFont typeface="Noto Sans Symbols"/>
              <a:buNone/>
            </a:pPr>
            <a:r>
              <a:rPr lang="en-US" sz="2400" b="1" i="0" u="none" strike="noStrike" cap="none">
                <a:solidFill>
                  <a:schemeClr val="dk1"/>
                </a:solidFill>
                <a:latin typeface="Calibri"/>
                <a:ea typeface="Calibri"/>
                <a:cs typeface="Calibri"/>
                <a:sym typeface="Calibri"/>
              </a:rPr>
              <a:t>(3) Ejecutar el programa:</a:t>
            </a:r>
            <a:endParaRPr sz="1400" b="0" i="0" u="none" strike="noStrike" cap="none">
              <a:solidFill>
                <a:srgbClr val="000000"/>
              </a:solidFill>
              <a:latin typeface="Arial"/>
              <a:ea typeface="Arial"/>
              <a:cs typeface="Arial"/>
              <a:sym typeface="Arial"/>
            </a:endParaRPr>
          </a:p>
          <a:p>
            <a:pPr marL="1143000" marR="0" lvl="1" indent="-45720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Ejecute lo siguiente:</a:t>
            </a:r>
            <a:endParaRPr sz="1400" b="0" i="0" u="none" strike="noStrike" cap="none">
              <a:solidFill>
                <a:srgbClr val="000000"/>
              </a:solidFill>
              <a:latin typeface="Arial"/>
              <a:ea typeface="Arial"/>
              <a:cs typeface="Arial"/>
              <a:sym typeface="Arial"/>
            </a:endParaRPr>
          </a:p>
          <a:p>
            <a:pPr marL="685800" marR="0" lvl="1" indent="457200" algn="l" rtl="0">
              <a:lnSpc>
                <a:spcPct val="90000"/>
              </a:lnSpc>
              <a:spcBef>
                <a:spcPts val="400"/>
              </a:spcBef>
              <a:spcAft>
                <a:spcPts val="0"/>
              </a:spcAft>
              <a:buClr>
                <a:schemeClr val="accent1"/>
              </a:buClr>
              <a:buSzPts val="500"/>
              <a:buFont typeface="Noto Sans Symbols"/>
              <a:buNone/>
            </a:pPr>
            <a:r>
              <a:rPr lang="en-US" sz="2000" b="0" i="1" u="none" strike="noStrike" cap="none">
                <a:solidFill>
                  <a:srgbClr val="FF0000"/>
                </a:solidFill>
                <a:latin typeface="Courier New"/>
                <a:ea typeface="Courier New"/>
                <a:cs typeface="Courier New"/>
                <a:sym typeface="Courier New"/>
              </a:rPr>
              <a:t>	</a:t>
            </a:r>
            <a:r>
              <a:rPr lang="en-US" sz="2000" b="0" i="0" u="none" strike="noStrike" cap="none">
                <a:solidFill>
                  <a:srgbClr val="FF0000"/>
                </a:solidFill>
                <a:latin typeface="Courier New"/>
                <a:ea typeface="Courier New"/>
                <a:cs typeface="Courier New"/>
                <a:sym typeface="Courier New"/>
              </a:rPr>
              <a:t>	</a:t>
            </a:r>
            <a:r>
              <a:rPr lang="en-US" sz="1800" b="0" i="0" u="none" strike="noStrike" cap="none">
                <a:solidFill>
                  <a:srgbClr val="FF0000"/>
                </a:solidFill>
                <a:latin typeface="Courier New"/>
                <a:ea typeface="Courier New"/>
                <a:cs typeface="Courier New"/>
                <a:sym typeface="Courier New"/>
              </a:rPr>
              <a:t>	</a:t>
            </a:r>
            <a:r>
              <a:rPr lang="en-US" sz="1800" b="0" i="0" u="none" strike="noStrike" cap="none">
                <a:solidFill>
                  <a:schemeClr val="dk1"/>
                </a:solidFill>
                <a:latin typeface="Courier New"/>
                <a:ea typeface="Courier New"/>
                <a:cs typeface="Courier New"/>
                <a:sym typeface="Courier New"/>
              </a:rPr>
              <a:t>java HolaMundo</a:t>
            </a:r>
            <a:endParaRPr sz="1400" b="0" i="0" u="none" strike="noStrike" cap="none">
              <a:solidFill>
                <a:srgbClr val="000000"/>
              </a:solidFill>
              <a:latin typeface="Arial"/>
              <a:ea typeface="Arial"/>
              <a:cs typeface="Arial"/>
              <a:sym typeface="Arial"/>
            </a:endParaRPr>
          </a:p>
          <a:p>
            <a:pPr marL="1143000" marR="0" lvl="1" indent="-457200" algn="l" rtl="0">
              <a:lnSpc>
                <a:spcPct val="90000"/>
              </a:lnSpc>
              <a:spcBef>
                <a:spcPts val="6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Note que el comando es</a:t>
            </a:r>
            <a:r>
              <a:rPr lang="en-US" sz="2000" b="0" i="0" u="none" strike="noStrike" cap="none">
                <a:solidFill>
                  <a:srgbClr val="FF0000"/>
                </a:solidFill>
                <a:latin typeface="Courier New"/>
                <a:ea typeface="Courier New"/>
                <a:cs typeface="Courier New"/>
                <a:sym typeface="Courier New"/>
              </a:rPr>
              <a:t> java</a:t>
            </a:r>
            <a:r>
              <a:rPr lang="en-US" sz="2000" b="0" i="0" u="none" strike="noStrike" cap="none">
                <a:solidFill>
                  <a:schemeClr val="dk1"/>
                </a:solidFill>
                <a:latin typeface="Calibri"/>
                <a:ea typeface="Calibri"/>
                <a:cs typeface="Calibri"/>
                <a:sym typeface="Calibri"/>
              </a:rPr>
              <a:t>, no </a:t>
            </a:r>
            <a:r>
              <a:rPr lang="en-US" sz="2000" b="0" i="0" u="none" strike="noStrike" cap="none">
                <a:solidFill>
                  <a:srgbClr val="FF0000"/>
                </a:solidFill>
                <a:latin typeface="Courier New"/>
                <a:ea typeface="Courier New"/>
                <a:cs typeface="Courier New"/>
                <a:sym typeface="Courier New"/>
              </a:rPr>
              <a:t>javac</a:t>
            </a:r>
            <a:r>
              <a:rPr lang="en-US" sz="2000" b="0" i="0" u="none" strike="noStrike" cap="none">
                <a:solidFill>
                  <a:schemeClr val="dk1"/>
                </a:solidFill>
                <a:latin typeface="Calibri"/>
                <a:ea typeface="Calibri"/>
                <a:cs typeface="Calibri"/>
                <a:sym typeface="Calibri"/>
              </a:rPr>
              <a:t>, y se refiere a</a:t>
            </a:r>
            <a:endParaRPr sz="1400" b="0" i="0" u="none" strike="noStrike" cap="none">
              <a:solidFill>
                <a:srgbClr val="000000"/>
              </a:solidFill>
              <a:latin typeface="Arial"/>
              <a:ea typeface="Arial"/>
              <a:cs typeface="Arial"/>
              <a:sym typeface="Arial"/>
            </a:endParaRPr>
          </a:p>
          <a:p>
            <a:pPr marL="685800" marR="0" lvl="1" indent="457200" algn="l" rtl="0">
              <a:lnSpc>
                <a:spcPct val="90000"/>
              </a:lnSpc>
              <a:spcBef>
                <a:spcPts val="400"/>
              </a:spcBef>
              <a:spcAft>
                <a:spcPts val="0"/>
              </a:spcAft>
              <a:buClr>
                <a:schemeClr val="accent1"/>
              </a:buClr>
              <a:buSzPts val="500"/>
              <a:buFont typeface="Noto Sans Symbols"/>
              <a:buNone/>
            </a:pPr>
            <a:r>
              <a:rPr lang="en-US" sz="2000" b="0" i="0" u="none" strike="noStrike" cap="none">
                <a:solidFill>
                  <a:srgbClr val="FF0000"/>
                </a:solidFill>
                <a:latin typeface="Calibri"/>
                <a:ea typeface="Calibri"/>
                <a:cs typeface="Calibri"/>
                <a:sym typeface="Calibri"/>
              </a:rPr>
              <a:t>	</a:t>
            </a:r>
            <a:r>
              <a:rPr lang="en-US" sz="2000" b="0" i="0" u="none" strike="noStrike" cap="none">
                <a:solidFill>
                  <a:srgbClr val="FF0000"/>
                </a:solidFill>
                <a:latin typeface="Courier New"/>
                <a:ea typeface="Courier New"/>
                <a:cs typeface="Courier New"/>
                <a:sym typeface="Courier New"/>
              </a:rPr>
              <a:t>HolaMundo </a:t>
            </a:r>
            <a:r>
              <a:rPr lang="en-US" sz="2000" b="0" i="0" u="none" strike="noStrike" cap="none">
                <a:solidFill>
                  <a:schemeClr val="dk1"/>
                </a:solidFill>
                <a:latin typeface="Calibri"/>
                <a:ea typeface="Calibri"/>
                <a:cs typeface="Calibri"/>
                <a:sym typeface="Calibri"/>
              </a:rPr>
              <a:t>, no </a:t>
            </a:r>
            <a:r>
              <a:rPr lang="en-US" sz="2000" b="0" i="0" u="none" strike="noStrike" cap="none">
                <a:solidFill>
                  <a:srgbClr val="FF0000"/>
                </a:solidFill>
                <a:latin typeface="Courier New"/>
                <a:ea typeface="Courier New"/>
                <a:cs typeface="Courier New"/>
                <a:sym typeface="Courier New"/>
              </a:rPr>
              <a:t>HolaMundo.java</a:t>
            </a:r>
            <a:r>
              <a:rPr lang="en-US" sz="2000" b="0" i="0" u="none" strike="noStrike" cap="none">
                <a:solidFill>
                  <a:schemeClr val="dk1"/>
                </a:solidFill>
                <a:latin typeface="Calibri"/>
                <a:ea typeface="Calibri"/>
                <a:cs typeface="Calibri"/>
                <a:sym typeface="Calibri"/>
              </a:rPr>
              <a:t> </a:t>
            </a:r>
            <a:endParaRPr sz="2000" b="0" i="0" u="none" strike="noStrike" cap="none">
              <a:solidFill>
                <a:srgbClr val="FF0000"/>
              </a:solidFill>
              <a:latin typeface="Courier New"/>
              <a:ea typeface="Courier New"/>
              <a:cs typeface="Courier New"/>
              <a:sym typeface="Courier New"/>
            </a:endParaRPr>
          </a:p>
          <a:p>
            <a:pPr marL="742950" marR="0" lvl="1" indent="-285750" algn="l" rtl="0">
              <a:lnSpc>
                <a:spcPct val="100000"/>
              </a:lnSpc>
              <a:spcBef>
                <a:spcPts val="770"/>
              </a:spcBef>
              <a:spcAft>
                <a:spcPts val="0"/>
              </a:spcAft>
              <a:buClr>
                <a:schemeClr val="accent1"/>
              </a:buClr>
              <a:buSzPts val="500"/>
              <a:buFont typeface="Noto Sans Symbols"/>
              <a:buNone/>
            </a:pP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1140"/>
              </a:spcBef>
              <a:spcAft>
                <a:spcPts val="0"/>
              </a:spcAft>
              <a:buClr>
                <a:schemeClr val="accent1"/>
              </a:buClr>
              <a:buSzPts val="700"/>
              <a:buFont typeface="Noto Sans Symbols"/>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g72b3f69c4d_1_1101"/>
          <p:cNvSpPr txBox="1">
            <a:spLocks noGrp="1"/>
          </p:cNvSpPr>
          <p:nvPr>
            <p:ph type="title"/>
          </p:nvPr>
        </p:nvSpPr>
        <p:spPr>
          <a:xfrm>
            <a:off x="685800" y="581025"/>
            <a:ext cx="11305800" cy="641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900"/>
              <a:buFont typeface="Arial"/>
              <a:buNone/>
            </a:pPr>
            <a:r>
              <a:rPr lang="en-US" sz="3600"/>
              <a:t>Utilizando los parámetros</a:t>
            </a:r>
            <a:endParaRPr/>
          </a:p>
        </p:txBody>
      </p:sp>
      <p:sp>
        <p:nvSpPr>
          <p:cNvPr id="706" name="Google Shape;706;g72b3f69c4d_1_1101"/>
          <p:cNvSpPr txBox="1"/>
          <p:nvPr/>
        </p:nvSpPr>
        <p:spPr>
          <a:xfrm>
            <a:off x="762000" y="1447800"/>
            <a:ext cx="11305800" cy="51198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90000"/>
              </a:lnSpc>
              <a:spcBef>
                <a:spcPts val="0"/>
              </a:spcBef>
              <a:spcAft>
                <a:spcPts val="0"/>
              </a:spcAft>
              <a:buClr>
                <a:schemeClr val="accent1"/>
              </a:buClr>
              <a:buSzPts val="600"/>
              <a:buFont typeface="Noto Sans Symbols"/>
              <a:buNone/>
            </a:pPr>
            <a:r>
              <a:rPr lang="en-US" sz="2400" b="1" i="0" u="none" strike="noStrike" cap="none">
                <a:solidFill>
                  <a:schemeClr val="dk1"/>
                </a:solidFill>
                <a:latin typeface="Arial"/>
                <a:ea typeface="Arial"/>
                <a:cs typeface="Arial"/>
                <a:sym typeface="Arial"/>
              </a:rPr>
              <a:t>(1) </a:t>
            </a:r>
            <a:r>
              <a:rPr lang="en-US" sz="2400" b="1" i="0" u="none" strike="noStrike" cap="none">
                <a:solidFill>
                  <a:schemeClr val="dk1"/>
                </a:solidFill>
                <a:latin typeface="Calibri"/>
                <a:ea typeface="Calibri"/>
                <a:cs typeface="Calibri"/>
                <a:sym typeface="Calibri"/>
              </a:rPr>
              <a:t>Crear un archivo fuente</a:t>
            </a:r>
            <a:r>
              <a:rPr lang="en-US" sz="24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400"/>
              </a:spcBef>
              <a:spcAft>
                <a:spcPts val="0"/>
              </a:spcAft>
              <a:buClr>
                <a:schemeClr val="accent1"/>
              </a:buClr>
              <a:buSzPts val="2000"/>
              <a:buFont typeface="Noto Sans Symbols"/>
              <a:buChar char="○"/>
            </a:pPr>
            <a:r>
              <a:rPr lang="en-US" sz="2000" b="0" i="0" u="none" strike="noStrike" cap="none">
                <a:solidFill>
                  <a:schemeClr val="dk1"/>
                </a:solidFill>
                <a:latin typeface="Calibri"/>
                <a:ea typeface="Calibri"/>
                <a:cs typeface="Calibri"/>
                <a:sym typeface="Calibri"/>
              </a:rPr>
              <a:t>Modificar el código para utilizar la información recibida como parámetro</a:t>
            </a:r>
            <a:endParaRPr sz="1400" b="0" i="0" u="none" strike="noStrike" cap="none">
              <a:solidFill>
                <a:srgbClr val="000000"/>
              </a:solidFill>
              <a:latin typeface="Arial"/>
              <a:ea typeface="Arial"/>
              <a:cs typeface="Arial"/>
              <a:sym typeface="Arial"/>
            </a:endParaRPr>
          </a:p>
          <a:p>
            <a:pPr marL="0" marR="0" lvl="1" indent="457200" algn="l" rtl="0">
              <a:lnSpc>
                <a:spcPct val="90000"/>
              </a:lnSpc>
              <a:spcBef>
                <a:spcPts val="360"/>
              </a:spcBef>
              <a:spcAft>
                <a:spcPts val="0"/>
              </a:spcAft>
              <a:buClr>
                <a:schemeClr val="accent1"/>
              </a:buClr>
              <a:buSzPts val="450"/>
              <a:buFont typeface="Noto Sans Symbols"/>
              <a:buNone/>
            </a:pPr>
            <a:r>
              <a:rPr lang="en-US" sz="1800" b="0" i="0" u="none" strike="noStrike" cap="none">
                <a:solidFill>
                  <a:schemeClr val="dk1"/>
                </a:solidFill>
                <a:latin typeface="Arial"/>
                <a:ea typeface="Arial"/>
                <a:cs typeface="Arial"/>
                <a:sym typeface="Arial"/>
              </a:rPr>
              <a:t>E</a:t>
            </a:r>
            <a:r>
              <a:rPr lang="en-US" sz="1800" b="0" i="0" u="none" strike="noStrike" cap="none">
                <a:solidFill>
                  <a:schemeClr val="dk1"/>
                </a:solidFill>
                <a:latin typeface="Calibri"/>
                <a:ea typeface="Calibri"/>
                <a:cs typeface="Calibri"/>
                <a:sym typeface="Calibri"/>
              </a:rPr>
              <a:t>jemplo de código</a:t>
            </a:r>
            <a:endParaRPr sz="1800" b="0" i="0" u="sng" strike="noStrike" cap="none">
              <a:solidFill>
                <a:schemeClr val="dk1"/>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200"/>
              <a:buFont typeface="Noto Sans Symbols"/>
              <a:buNone/>
            </a:pPr>
            <a:endParaRPr sz="800" b="0" i="0" u="sng" strike="noStrike" cap="none">
              <a:solidFill>
                <a:schemeClr val="dk1"/>
              </a:solidFill>
              <a:latin typeface="Courier New"/>
              <a:ea typeface="Courier New"/>
              <a:cs typeface="Courier New"/>
              <a:sym typeface="Courier New"/>
            </a:endParaRPr>
          </a:p>
          <a:p>
            <a:pPr marL="742950" marR="0" lvl="1" indent="-285750" algn="l" rtl="0">
              <a:lnSpc>
                <a:spcPct val="90000"/>
              </a:lnSpc>
              <a:spcBef>
                <a:spcPts val="160"/>
              </a:spcBef>
              <a:spcAft>
                <a:spcPts val="0"/>
              </a:spcAft>
              <a:buClr>
                <a:schemeClr val="accent1"/>
              </a:buClr>
              <a:buSzPts val="200"/>
              <a:buFont typeface="Noto Sans Symbols"/>
              <a:buNone/>
            </a:pPr>
            <a:endParaRPr sz="800" b="0" i="0" u="sng" strike="noStrike" cap="none">
              <a:solidFill>
                <a:schemeClr val="dk1"/>
              </a:solidFill>
              <a:latin typeface="Courier New"/>
              <a:ea typeface="Courier New"/>
              <a:cs typeface="Courier New"/>
              <a:sym typeface="Courier New"/>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public class HolaMundo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public static void main(String[] args){</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System.out.print("Hola mundo, soy el primer programa en Java");</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System.out.println("de " + args[0] + " " + args[1]);</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endParaRPr sz="1800" b="0" i="0" u="none" strike="noStrike" cap="none">
              <a:solidFill>
                <a:schemeClr val="dk1"/>
              </a:solidFill>
              <a:latin typeface="Courier New"/>
              <a:ea typeface="Courier New"/>
              <a:cs typeface="Courier New"/>
              <a:sym typeface="Courier New"/>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	}</a:t>
            </a:r>
            <a:endParaRPr sz="1400" b="0" i="0" u="none" strike="noStrike" cap="none">
              <a:solidFill>
                <a:srgbClr val="000000"/>
              </a:solidFill>
              <a:latin typeface="Arial"/>
              <a:ea typeface="Arial"/>
              <a:cs typeface="Arial"/>
              <a:sym typeface="Arial"/>
            </a:endParaRPr>
          </a:p>
          <a:p>
            <a:pPr marL="742950" marR="0" lvl="1" indent="-285750" algn="l" rtl="0">
              <a:lnSpc>
                <a:spcPct val="90000"/>
              </a:lnSpc>
              <a:spcBef>
                <a:spcPts val="160"/>
              </a:spcBef>
              <a:spcAft>
                <a:spcPts val="0"/>
              </a:spcAft>
              <a:buClr>
                <a:schemeClr val="accent1"/>
              </a:buClr>
              <a:buSzPts val="450"/>
              <a:buFont typeface="Noto Sans Symbols"/>
              <a:buNone/>
            </a:pPr>
            <a:r>
              <a:rPr lang="en-US" sz="1800" b="0" i="0" u="none" strike="noStrike" cap="none">
                <a:solidFill>
                  <a:schemeClr val="dk1"/>
                </a:solidFill>
                <a:latin typeface="Courier New"/>
                <a:ea typeface="Courier New"/>
                <a:cs typeface="Courier New"/>
                <a:sym typeface="Courier New"/>
              </a:rPr>
              <a:t>}</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g72b3f69c4d_1_1106"/>
          <p:cNvSpPr txBox="1">
            <a:spLocks noGrp="1"/>
          </p:cNvSpPr>
          <p:nvPr>
            <p:ph type="title"/>
          </p:nvPr>
        </p:nvSpPr>
        <p:spPr>
          <a:xfrm>
            <a:off x="685799" y="523875"/>
            <a:ext cx="10481400" cy="6414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2"/>
              </a:buClr>
              <a:buSzPts val="900"/>
              <a:buFont typeface="Arial"/>
              <a:buNone/>
            </a:pPr>
            <a:r>
              <a:rPr lang="en-US" sz="3600"/>
              <a:t>Utilizando los parámetros</a:t>
            </a:r>
            <a:r>
              <a:rPr lang="en-US" sz="3600" b="0" i="0" u="none" strike="noStrike" cap="none">
                <a:solidFill>
                  <a:schemeClr val="dk2"/>
                </a:solidFill>
                <a:latin typeface="Arial"/>
                <a:ea typeface="Arial"/>
                <a:cs typeface="Arial"/>
                <a:sym typeface="Arial"/>
              </a:rPr>
              <a:t>: (2)</a:t>
            </a:r>
            <a:endParaRPr/>
          </a:p>
        </p:txBody>
      </p:sp>
      <p:sp>
        <p:nvSpPr>
          <p:cNvPr id="712" name="Google Shape;712;g72b3f69c4d_1_1106"/>
          <p:cNvSpPr txBox="1"/>
          <p:nvPr/>
        </p:nvSpPr>
        <p:spPr>
          <a:xfrm>
            <a:off x="685800" y="1447800"/>
            <a:ext cx="10772400" cy="50499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chemeClr val="accent1"/>
              </a:buClr>
              <a:buSzPts val="600"/>
              <a:buFont typeface="Noto Sans Symbols"/>
              <a:buNone/>
            </a:pPr>
            <a:r>
              <a:rPr lang="en-US" sz="2400" b="1" i="0" u="none" strike="noStrike" cap="none">
                <a:solidFill>
                  <a:schemeClr val="dk1"/>
                </a:solidFill>
                <a:latin typeface="Arial"/>
                <a:ea typeface="Arial"/>
                <a:cs typeface="Arial"/>
                <a:sym typeface="Arial"/>
              </a:rPr>
              <a:t>(2) </a:t>
            </a:r>
            <a:r>
              <a:rPr lang="en-US" sz="2400" b="1" i="0" u="none" strike="noStrike" cap="none">
                <a:solidFill>
                  <a:schemeClr val="dk1"/>
                </a:solidFill>
                <a:latin typeface="Calibri"/>
                <a:ea typeface="Calibri"/>
                <a:cs typeface="Calibri"/>
                <a:sym typeface="Calibri"/>
              </a:rPr>
              <a:t>Compilar el programa</a:t>
            </a:r>
            <a:r>
              <a:rPr lang="en-US" sz="2400" b="1"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400"/>
              </a:spcBef>
              <a:spcAft>
                <a:spcPts val="0"/>
              </a:spcAft>
              <a:buClr>
                <a:schemeClr val="accent1"/>
              </a:buClr>
              <a:buSzPts val="2000"/>
              <a:buFont typeface="Noto Sans Symbols"/>
              <a:buChar char="○"/>
            </a:pPr>
            <a:r>
              <a:rPr lang="en-US" sz="2000" b="0" i="0" u="none" strike="noStrike" cap="none">
                <a:solidFill>
                  <a:schemeClr val="dk1"/>
                </a:solidFill>
                <a:latin typeface="Arial"/>
                <a:ea typeface="Arial"/>
                <a:cs typeface="Arial"/>
                <a:sym typeface="Arial"/>
              </a:rPr>
              <a:t> </a:t>
            </a:r>
            <a:r>
              <a:rPr lang="en-US" sz="2000" b="0" i="0" u="none" strike="noStrike" cap="none">
                <a:solidFill>
                  <a:schemeClr val="dk1"/>
                </a:solidFill>
                <a:latin typeface="Calibri"/>
                <a:ea typeface="Calibri"/>
                <a:cs typeface="Calibri"/>
                <a:sym typeface="Calibri"/>
              </a:rPr>
              <a:t>Compile nuevamente </a:t>
            </a:r>
            <a:r>
              <a:rPr lang="en-US" sz="2000" b="0" i="1" u="none" strike="noStrike" cap="none">
                <a:solidFill>
                  <a:srgbClr val="FF0000"/>
                </a:solidFill>
                <a:latin typeface="Calibri"/>
                <a:ea typeface="Calibri"/>
                <a:cs typeface="Calibri"/>
                <a:sym typeface="Calibri"/>
              </a:rPr>
              <a:t>HolaMundo.java</a:t>
            </a:r>
            <a:r>
              <a:rPr lang="en-US" sz="2000" b="0" i="0" u="none" strike="noStrike" cap="none">
                <a:solidFill>
                  <a:srgbClr val="FF0000"/>
                </a:solidFill>
                <a:latin typeface="Arial"/>
                <a:ea typeface="Arial"/>
                <a:cs typeface="Arial"/>
                <a:sym typeface="Arial"/>
              </a:rPr>
              <a:t> </a:t>
            </a:r>
            <a:r>
              <a:rPr lang="en-US" sz="2000" b="0" i="0" u="none" strike="noStrike" cap="none">
                <a:solidFill>
                  <a:schemeClr val="dk1"/>
                </a:solidFill>
                <a:latin typeface="Calibri"/>
                <a:ea typeface="Calibri"/>
                <a:cs typeface="Calibri"/>
                <a:sym typeface="Calibri"/>
              </a:rPr>
              <a:t>usando el siguiente comando</a:t>
            </a:r>
            <a:r>
              <a:rPr lang="en-US" sz="2000" b="0" i="0" u="none" strike="noStrike" cap="none">
                <a:solidFill>
                  <a:schemeClr val="dk1"/>
                </a:solidFill>
                <a:latin typeface="Arial"/>
                <a:ea typeface="Arial"/>
                <a:cs typeface="Arial"/>
                <a:sym typeface="Arial"/>
              </a:rPr>
              <a:t>:</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370"/>
              </a:spcBef>
              <a:spcAft>
                <a:spcPts val="0"/>
              </a:spcAft>
              <a:buClr>
                <a:schemeClr val="accent1"/>
              </a:buClr>
              <a:buSzPts val="925"/>
              <a:buFont typeface="Noto Sans Symbols"/>
              <a:buNone/>
            </a:pPr>
            <a:r>
              <a:rPr lang="en-US" sz="3700" b="0" i="0" u="none" strike="noStrike" cap="none">
                <a:solidFill>
                  <a:srgbClr val="FF0000"/>
                </a:solidFill>
                <a:latin typeface="Arial"/>
                <a:ea typeface="Arial"/>
                <a:cs typeface="Arial"/>
                <a:sym typeface="Arial"/>
              </a:rPr>
              <a:t>			</a:t>
            </a:r>
            <a:r>
              <a:rPr lang="en-US" sz="1800" b="0" i="0" u="none" strike="noStrike" cap="none">
                <a:solidFill>
                  <a:schemeClr val="dk1"/>
                </a:solidFill>
                <a:latin typeface="Courier New"/>
                <a:ea typeface="Courier New"/>
                <a:cs typeface="Courier New"/>
                <a:sym typeface="Courier New"/>
              </a:rPr>
              <a:t>javac HolaMundo.java</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770"/>
              </a:spcBef>
              <a:spcAft>
                <a:spcPts val="0"/>
              </a:spcAft>
              <a:buClr>
                <a:schemeClr val="accent1"/>
              </a:buClr>
              <a:buSzPts val="500"/>
              <a:buFont typeface="Noto Sans Symbols"/>
              <a:buNone/>
            </a:pPr>
            <a:endParaRPr sz="2000" b="0" i="0" u="none" strike="noStrike" cap="none">
              <a:solidFill>
                <a:schemeClr val="dk1"/>
              </a:solidFill>
              <a:latin typeface="Calibri"/>
              <a:ea typeface="Calibri"/>
              <a:cs typeface="Calibri"/>
              <a:sym typeface="Calibri"/>
            </a:endParaRPr>
          </a:p>
          <a:p>
            <a:pPr marL="228600" marR="0" lvl="0" indent="0" algn="l" rtl="0">
              <a:lnSpc>
                <a:spcPct val="90000"/>
              </a:lnSpc>
              <a:spcBef>
                <a:spcPts val="0"/>
              </a:spcBef>
              <a:spcAft>
                <a:spcPts val="0"/>
              </a:spcAft>
              <a:buClr>
                <a:schemeClr val="accent1"/>
              </a:buClr>
              <a:buSzPts val="600"/>
              <a:buFont typeface="Noto Sans Symbols"/>
              <a:buNone/>
            </a:pPr>
            <a:r>
              <a:rPr lang="en-US" sz="2400" b="1" i="0" u="none" strike="noStrike" cap="none">
                <a:solidFill>
                  <a:schemeClr val="dk1"/>
                </a:solidFill>
                <a:latin typeface="Calibri"/>
                <a:ea typeface="Calibri"/>
                <a:cs typeface="Calibri"/>
                <a:sym typeface="Calibri"/>
              </a:rPr>
              <a:t>(3) Ejecutar el programa:</a:t>
            </a:r>
            <a:endParaRPr sz="1400" b="0" i="0" u="none" strike="noStrike" cap="none">
              <a:solidFill>
                <a:srgbClr val="000000"/>
              </a:solidFill>
              <a:latin typeface="Arial"/>
              <a:ea typeface="Arial"/>
              <a:cs typeface="Arial"/>
              <a:sym typeface="Arial"/>
            </a:endParaRPr>
          </a:p>
          <a:p>
            <a:pPr marL="1143000" marR="0" lvl="1" indent="-457200" algn="l" rtl="0">
              <a:lnSpc>
                <a:spcPct val="90000"/>
              </a:lnSpc>
              <a:spcBef>
                <a:spcPts val="400"/>
              </a:spcBef>
              <a:spcAft>
                <a:spcPts val="0"/>
              </a:spcAft>
              <a:buClr>
                <a:schemeClr val="dk1"/>
              </a:buClr>
              <a:buSzPts val="2000"/>
              <a:buFont typeface="Arial"/>
              <a:buChar char="•"/>
            </a:pPr>
            <a:r>
              <a:rPr lang="en-US" sz="2000" b="0" i="0" u="none" strike="noStrike" cap="none">
                <a:solidFill>
                  <a:schemeClr val="dk1"/>
                </a:solidFill>
                <a:latin typeface="Calibri"/>
                <a:ea typeface="Calibri"/>
                <a:cs typeface="Calibri"/>
                <a:sym typeface="Calibri"/>
              </a:rPr>
              <a:t>Ejecute lo siguiente:</a:t>
            </a:r>
            <a:endParaRPr sz="1400" b="0" i="0" u="none" strike="noStrike" cap="none">
              <a:solidFill>
                <a:srgbClr val="000000"/>
              </a:solidFill>
              <a:latin typeface="Arial"/>
              <a:ea typeface="Arial"/>
              <a:cs typeface="Arial"/>
              <a:sym typeface="Arial"/>
            </a:endParaRPr>
          </a:p>
          <a:p>
            <a:pPr marL="685800" marR="0" lvl="1" indent="457200" algn="l" rtl="0">
              <a:lnSpc>
                <a:spcPct val="90000"/>
              </a:lnSpc>
              <a:spcBef>
                <a:spcPts val="400"/>
              </a:spcBef>
              <a:spcAft>
                <a:spcPts val="0"/>
              </a:spcAft>
              <a:buClr>
                <a:schemeClr val="accent1"/>
              </a:buClr>
              <a:buSzPts val="500"/>
              <a:buFont typeface="Noto Sans Symbols"/>
              <a:buNone/>
            </a:pPr>
            <a:r>
              <a:rPr lang="en-US" sz="2000" b="0" i="1" u="none" strike="noStrike" cap="none">
                <a:solidFill>
                  <a:srgbClr val="FF0000"/>
                </a:solidFill>
                <a:latin typeface="Courier New"/>
                <a:ea typeface="Courier New"/>
                <a:cs typeface="Courier New"/>
                <a:sym typeface="Courier New"/>
              </a:rPr>
              <a:t>	</a:t>
            </a:r>
            <a:r>
              <a:rPr lang="en-US" sz="2000" b="0" i="0" u="none" strike="noStrike" cap="none">
                <a:solidFill>
                  <a:srgbClr val="FF0000"/>
                </a:solidFill>
                <a:latin typeface="Courier New"/>
                <a:ea typeface="Courier New"/>
                <a:cs typeface="Courier New"/>
                <a:sym typeface="Courier New"/>
              </a:rPr>
              <a:t>	</a:t>
            </a:r>
            <a:r>
              <a:rPr lang="en-US" sz="1800" b="0" i="0" u="none" strike="noStrike" cap="none">
                <a:solidFill>
                  <a:srgbClr val="FF0000"/>
                </a:solidFill>
                <a:latin typeface="Courier New"/>
                <a:ea typeface="Courier New"/>
                <a:cs typeface="Courier New"/>
                <a:sym typeface="Courier New"/>
              </a:rPr>
              <a:t>	</a:t>
            </a:r>
            <a:r>
              <a:rPr lang="en-US" sz="1800" b="0" i="0" u="none" strike="noStrike" cap="none">
                <a:solidFill>
                  <a:schemeClr val="dk1"/>
                </a:solidFill>
                <a:latin typeface="Courier New"/>
                <a:ea typeface="Courier New"/>
                <a:cs typeface="Courier New"/>
                <a:sym typeface="Courier New"/>
              </a:rPr>
              <a:t>java HolaMundo Luis Hidalgo</a:t>
            </a:r>
            <a:endParaRPr sz="1400" b="0" i="0" u="none" strike="noStrike" cap="none">
              <a:solidFill>
                <a:srgbClr val="000000"/>
              </a:solidFill>
              <a:latin typeface="Arial"/>
              <a:ea typeface="Arial"/>
              <a:cs typeface="Arial"/>
              <a:sym typeface="Arial"/>
            </a:endParaRPr>
          </a:p>
          <a:p>
            <a:pPr marL="742950" marR="0" lvl="1" indent="-285750" algn="l" rtl="0">
              <a:lnSpc>
                <a:spcPct val="100000"/>
              </a:lnSpc>
              <a:spcBef>
                <a:spcPts val="770"/>
              </a:spcBef>
              <a:spcAft>
                <a:spcPts val="0"/>
              </a:spcAft>
              <a:buClr>
                <a:schemeClr val="accent1"/>
              </a:buClr>
              <a:buSzPts val="500"/>
              <a:buFont typeface="Noto Sans Symbols"/>
              <a:buNone/>
            </a:pPr>
            <a:endParaRPr sz="2000" b="0" i="0" u="none" strike="noStrike" cap="none">
              <a:solidFill>
                <a:schemeClr val="dk1"/>
              </a:solidFill>
              <a:latin typeface="Calibri"/>
              <a:ea typeface="Calibri"/>
              <a:cs typeface="Calibri"/>
              <a:sym typeface="Calibri"/>
            </a:endParaRPr>
          </a:p>
          <a:p>
            <a:pPr marL="342900" marR="0" lvl="0" indent="-342900" algn="l" rtl="0">
              <a:lnSpc>
                <a:spcPct val="100000"/>
              </a:lnSpc>
              <a:spcBef>
                <a:spcPts val="1140"/>
              </a:spcBef>
              <a:spcAft>
                <a:spcPts val="0"/>
              </a:spcAft>
              <a:buClr>
                <a:schemeClr val="accent1"/>
              </a:buClr>
              <a:buSzPts val="700"/>
              <a:buFont typeface="Noto Sans Symbols"/>
              <a:buNone/>
            </a:pPr>
            <a:endParaRPr sz="2800" b="0" i="0" u="none" strike="noStrike" cap="none">
              <a:solidFill>
                <a:schemeClr val="dk1"/>
              </a:solidFill>
              <a:latin typeface="Calibri"/>
              <a:ea typeface="Calibri"/>
              <a:cs typeface="Calibri"/>
              <a:sym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16"/>
        <p:cNvGrpSpPr/>
        <p:nvPr/>
      </p:nvGrpSpPr>
      <p:grpSpPr>
        <a:xfrm>
          <a:off x="0" y="0"/>
          <a:ext cx="0" cy="0"/>
          <a:chOff x="0" y="0"/>
          <a:chExt cx="0" cy="0"/>
        </a:xfrm>
      </p:grpSpPr>
      <p:sp>
        <p:nvSpPr>
          <p:cNvPr id="717" name="Google Shape;717;p2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Comparación entre Python y Java</a:t>
            </a:r>
            <a:endParaRPr/>
          </a:p>
        </p:txBody>
      </p:sp>
      <p:graphicFrame>
        <p:nvGraphicFramePr>
          <p:cNvPr id="718" name="Google Shape;718;p27"/>
          <p:cNvGraphicFramePr/>
          <p:nvPr/>
        </p:nvGraphicFramePr>
        <p:xfrm>
          <a:off x="952500" y="1592200"/>
          <a:ext cx="10617075" cy="4297560"/>
        </p:xfrm>
        <a:graphic>
          <a:graphicData uri="http://schemas.openxmlformats.org/drawingml/2006/table">
            <a:tbl>
              <a:tblPr>
                <a:noFill/>
                <a:tableStyleId>{13F539A2-3EC5-4E50-A2EE-6F6779BEA886}</a:tableStyleId>
              </a:tblPr>
              <a:tblGrid>
                <a:gridCol w="2262825">
                  <a:extLst>
                    <a:ext uri="{9D8B030D-6E8A-4147-A177-3AD203B41FA5}">
                      <a16:colId xmlns:a16="http://schemas.microsoft.com/office/drawing/2014/main" val="20000"/>
                    </a:ext>
                  </a:extLst>
                </a:gridCol>
                <a:gridCol w="4815225">
                  <a:extLst>
                    <a:ext uri="{9D8B030D-6E8A-4147-A177-3AD203B41FA5}">
                      <a16:colId xmlns:a16="http://schemas.microsoft.com/office/drawing/2014/main" val="20001"/>
                    </a:ext>
                  </a:extLst>
                </a:gridCol>
                <a:gridCol w="3539025">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Java</a:t>
                      </a:r>
                      <a:endParaRPr sz="1800" b="1" u="none" strike="noStrike" cap="none"/>
                    </a:p>
                  </a:txBody>
                  <a:tcPr marL="91425" marR="91425" marT="91425" marB="91425">
                    <a:solidFill>
                      <a:srgbClr val="EFEFEF"/>
                    </a:solidFill>
                  </a:tcPr>
                </a:tc>
                <a:tc>
                  <a:txBody>
                    <a:bodyPr/>
                    <a:lstStyle/>
                    <a:p>
                      <a:pPr marL="0" marR="0" lvl="0" indent="0" algn="ctr" rtl="0">
                        <a:lnSpc>
                          <a:spcPct val="100000"/>
                        </a:lnSpc>
                        <a:spcBef>
                          <a:spcPts val="0"/>
                        </a:spcBef>
                        <a:spcAft>
                          <a:spcPts val="0"/>
                        </a:spcAft>
                        <a:buClr>
                          <a:srgbClr val="000000"/>
                        </a:buClr>
                        <a:buSzPts val="1800"/>
                        <a:buFont typeface="Arial"/>
                        <a:buNone/>
                      </a:pPr>
                      <a:r>
                        <a:rPr lang="en-US" sz="1800" b="1" u="none" strike="noStrike" cap="none"/>
                        <a:t>Python</a:t>
                      </a:r>
                      <a:endParaRPr sz="1800" b="1" u="none" strike="noStrike" cap="none"/>
                    </a:p>
                  </a:txBody>
                  <a:tcPr marL="91425" marR="91425" marT="91425" marB="91425">
                    <a:solidFill>
                      <a:srgbClr val="EFEFEF"/>
                    </a:solidFill>
                  </a:tcPr>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Utilizado para crear</a:t>
                      </a:r>
                      <a:endParaRPr sz="1800" u="none" strike="noStrike" cap="none"/>
                    </a:p>
                  </a:txBody>
                  <a:tcPr marL="91425" marR="91425" marT="91425" marB="91425"/>
                </a:tc>
                <a:tc>
                  <a:txBody>
                    <a:bodyPr/>
                    <a:lstStyle/>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Aplicaciones Android, páginas web grandes</a:t>
                      </a:r>
                      <a:endParaRPr sz="1800" u="none" strike="noStrike" cap="none"/>
                    </a:p>
                  </a:txBody>
                  <a:tcPr marL="91425" marR="91425" marT="91425" marB="91425"/>
                </a:tc>
                <a:tc>
                  <a:txBody>
                    <a:bodyPr/>
                    <a:lstStyle/>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Frameworks</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Scripting</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Aplicaciones Web</a:t>
                      </a:r>
                      <a:endParaRPr sz="1800" u="none" strike="noStrike" cap="none"/>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Pros</a:t>
                      </a:r>
                      <a:endParaRPr sz="1800" u="none" strike="noStrike" cap="none"/>
                    </a:p>
                  </a:txBody>
                  <a:tcPr marL="91425" marR="91425" marT="91425" marB="91425"/>
                </a:tc>
                <a:tc>
                  <a:txBody>
                    <a:bodyPr/>
                    <a:lstStyle/>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Máquina virtual de JAVA optimizada para correr código</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Robusto</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Seguro</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Multithreading de alto rendimiento</a:t>
                      </a:r>
                      <a:endParaRPr sz="1800" u="none" strike="noStrike" cap="none"/>
                    </a:p>
                  </a:txBody>
                  <a:tcPr marL="91425" marR="91425" marT="91425" marB="91425"/>
                </a:tc>
                <a:tc>
                  <a:txBody>
                    <a:bodyPr/>
                    <a:lstStyle/>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Fácil de leer </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Fácil de aprender</a:t>
                      </a:r>
                      <a:endParaRPr sz="1800" u="none" strike="noStrike" cap="none"/>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a:t>
                      </a:r>
                      <a:endParaRPr sz="1800" u="none" strike="noStrike" cap="none"/>
                    </a:p>
                  </a:txBody>
                  <a:tcPr marL="91425" marR="91425" marT="91425" marB="91425"/>
                </a:tc>
                <a:tc>
                  <a:txBody>
                    <a:bodyPr/>
                    <a:lstStyle/>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Reglas estrictas reducen flexibilidad</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Utiliza más memoria que C++</a:t>
                      </a:r>
                      <a:endParaRPr sz="1800" u="none" strike="noStrike" cap="none"/>
                    </a:p>
                  </a:txBody>
                  <a:tcPr marL="91425" marR="91425" marT="91425" marB="91425"/>
                </a:tc>
                <a:tc>
                  <a:txBody>
                    <a:bodyPr/>
                    <a:lstStyle/>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Más lento que los demás</a:t>
                      </a:r>
                      <a:endParaRPr sz="1800" u="none" strike="noStrike" cap="none"/>
                    </a:p>
                    <a:p>
                      <a:pPr marL="457200" marR="0" lvl="0" indent="-342900" algn="l" rtl="0">
                        <a:lnSpc>
                          <a:spcPct val="100000"/>
                        </a:lnSpc>
                        <a:spcBef>
                          <a:spcPts val="0"/>
                        </a:spcBef>
                        <a:spcAft>
                          <a:spcPts val="0"/>
                        </a:spcAft>
                        <a:buClr>
                          <a:srgbClr val="000000"/>
                        </a:buClr>
                        <a:buSzPts val="1800"/>
                        <a:buFont typeface="Arial"/>
                        <a:buChar char="●"/>
                      </a:pPr>
                      <a:r>
                        <a:rPr lang="en-US" sz="1800" u="none" strike="noStrike" cap="none"/>
                        <a:t>El mal uso de indentación puede causar problemas ocasionales</a:t>
                      </a:r>
                      <a:endParaRPr sz="1800" u="none" strike="noStrike" cap="none"/>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22"/>
        <p:cNvGrpSpPr/>
        <p:nvPr/>
      </p:nvGrpSpPr>
      <p:grpSpPr>
        <a:xfrm>
          <a:off x="0" y="0"/>
          <a:ext cx="0" cy="0"/>
          <a:chOff x="0" y="0"/>
          <a:chExt cx="0" cy="0"/>
        </a:xfrm>
      </p:grpSpPr>
      <p:sp>
        <p:nvSpPr>
          <p:cNvPr id="723" name="Google Shape;723;p28"/>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Tipos de Datos y Operadores</a:t>
            </a:r>
            <a:endParaRPr/>
          </a:p>
        </p:txBody>
      </p:sp>
      <p:sp>
        <p:nvSpPr>
          <p:cNvPr id="724" name="Google Shape;724;p28"/>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29"/>
          <p:cNvSpPr txBox="1">
            <a:spLocks noGrp="1"/>
          </p:cNvSpPr>
          <p:nvPr>
            <p:ph type="title"/>
          </p:nvPr>
        </p:nvSpPr>
        <p:spPr>
          <a:xfrm>
            <a:off x="1097280" y="244400"/>
            <a:ext cx="10058400" cy="145075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Tipos de Datos</a:t>
            </a:r>
            <a:endParaRPr/>
          </a:p>
        </p:txBody>
      </p:sp>
      <p:sp>
        <p:nvSpPr>
          <p:cNvPr id="731" name="Google Shape;731;p29"/>
          <p:cNvSpPr txBox="1"/>
          <p:nvPr/>
        </p:nvSpPr>
        <p:spPr>
          <a:xfrm>
            <a:off x="1097280" y="1737360"/>
            <a:ext cx="10813982" cy="4663440"/>
          </a:xfrm>
          <a:prstGeom prst="rect">
            <a:avLst/>
          </a:prstGeom>
          <a:noFill/>
          <a:ln>
            <a:noFill/>
          </a:ln>
        </p:spPr>
        <p:txBody>
          <a:bodyPr spcFirstLastPara="1" wrap="square" lIns="91425" tIns="45700" rIns="91425" bIns="45700" anchor="t" anchorCtr="0">
            <a:noAutofit/>
          </a:bodyPr>
          <a:lstStyle/>
          <a:p>
            <a:pPr marL="342900" marR="0" lvl="0" indent="-25400" algn="just" rtl="0">
              <a:lnSpc>
                <a:spcPct val="90000"/>
              </a:lnSpc>
              <a:spcBef>
                <a:spcPts val="0"/>
              </a:spcBef>
              <a:spcAft>
                <a:spcPts val="0"/>
              </a:spcAft>
              <a:buClr>
                <a:schemeClr val="accent1"/>
              </a:buClr>
              <a:buSzPts val="3200"/>
              <a:buFont typeface="Arial"/>
              <a:buNone/>
            </a:pPr>
            <a:endParaRPr sz="3200" b="0" i="0" u="none" strike="noStrike" cap="none">
              <a:solidFill>
                <a:schemeClr val="dk1"/>
              </a:solidFill>
              <a:latin typeface="Calibri"/>
              <a:ea typeface="Calibri"/>
              <a:cs typeface="Calibri"/>
              <a:sym typeface="Calibri"/>
            </a:endParaRPr>
          </a:p>
          <a:p>
            <a:pPr marL="342900" marR="0" lvl="0" indent="-228600" algn="ctr" rtl="0">
              <a:lnSpc>
                <a:spcPct val="90000"/>
              </a:lnSpc>
              <a:spcBef>
                <a:spcPts val="560"/>
              </a:spcBef>
              <a:spcAft>
                <a:spcPts val="0"/>
              </a:spcAft>
              <a:buClr>
                <a:schemeClr val="accent1"/>
              </a:buClr>
              <a:buSzPts val="3200"/>
              <a:buFont typeface="Arial"/>
              <a:buChar char="•"/>
            </a:pPr>
            <a:r>
              <a:rPr lang="en-US" sz="3200" b="0" i="0" u="none" strike="noStrike" cap="none">
                <a:solidFill>
                  <a:schemeClr val="dk1"/>
                </a:solidFill>
                <a:latin typeface="Calibri"/>
                <a:ea typeface="Calibri"/>
                <a:cs typeface="Calibri"/>
                <a:sym typeface="Calibri"/>
              </a:rPr>
              <a:t>Es la especificación de un dominio (rango de valores) y de un conjunto válido  de operaciones a los que normalmente los traductores asocian un esquema de representación interna propio.</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72b3f69c4d_1_21"/>
          <p:cNvSpPr txBox="1">
            <a:spLocks noGrp="1"/>
          </p:cNvSpPr>
          <p:nvPr>
            <p:ph type="title"/>
          </p:nvPr>
        </p:nvSpPr>
        <p:spPr>
          <a:xfrm>
            <a:off x="1089992" y="267100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400"/>
              <a:buFont typeface="Calibri"/>
              <a:buNone/>
            </a:pPr>
            <a:r>
              <a:rPr lang="en-US"/>
              <a:t>El paradigma Orientado a Objetos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3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Tipos de Datos</a:t>
            </a:r>
            <a:endParaRPr/>
          </a:p>
        </p:txBody>
      </p:sp>
      <p:sp>
        <p:nvSpPr>
          <p:cNvPr id="737" name="Google Shape;737;p30"/>
          <p:cNvSpPr txBox="1"/>
          <p:nvPr/>
        </p:nvSpPr>
        <p:spPr>
          <a:xfrm>
            <a:off x="1097280" y="1842868"/>
            <a:ext cx="10241280" cy="4557932"/>
          </a:xfrm>
          <a:prstGeom prst="rect">
            <a:avLst/>
          </a:prstGeom>
          <a:noFill/>
          <a:ln>
            <a:noFill/>
          </a:ln>
        </p:spPr>
        <p:txBody>
          <a:bodyPr spcFirstLastPara="1" wrap="square" lIns="91425" tIns="45700" rIns="91425" bIns="45700" anchor="t" anchorCtr="0">
            <a:noAutofit/>
          </a:bodyPr>
          <a:lstStyle/>
          <a:p>
            <a:pPr marL="342900" marR="0" lvl="0" indent="-228600" algn="l" rtl="0">
              <a:lnSpc>
                <a:spcPct val="90000"/>
              </a:lnSpc>
              <a:spcBef>
                <a:spcPts val="0"/>
              </a:spcBef>
              <a:spcAft>
                <a:spcPts val="0"/>
              </a:spcAft>
              <a:buClr>
                <a:schemeClr val="accent1"/>
              </a:buClr>
              <a:buSzPts val="3200"/>
              <a:buFont typeface="Arial"/>
              <a:buChar char="•"/>
            </a:pPr>
            <a:r>
              <a:rPr lang="en-US" sz="3200" b="0" i="0" u="none" strike="noStrike" cap="none">
                <a:solidFill>
                  <a:schemeClr val="dk1"/>
                </a:solidFill>
                <a:latin typeface="Calibri"/>
                <a:ea typeface="Calibri"/>
                <a:cs typeface="Calibri"/>
                <a:sym typeface="Calibri"/>
              </a:rPr>
              <a:t>El lenguaje Java define 8 tipos de datos primitivos</a:t>
            </a:r>
            <a:endParaRPr sz="3200" b="0" i="0" u="none" strike="noStrike" cap="none">
              <a:solidFill>
                <a:schemeClr val="dk1"/>
              </a:solidFill>
              <a:latin typeface="Calibri"/>
              <a:ea typeface="Calibri"/>
              <a:cs typeface="Calibri"/>
              <a:sym typeface="Calibri"/>
            </a:endParaRPr>
          </a:p>
          <a:p>
            <a:pPr marL="640080" marR="0" lvl="1" indent="-233680" algn="l" rtl="0">
              <a:lnSpc>
                <a:spcPct val="90000"/>
              </a:lnSpc>
              <a:spcBef>
                <a:spcPts val="400"/>
              </a:spcBef>
              <a:spcAft>
                <a:spcPts val="0"/>
              </a:spcAft>
              <a:buClr>
                <a:schemeClr val="accent2"/>
              </a:buClr>
              <a:buSzPts val="3200"/>
              <a:buFont typeface="Arial"/>
              <a:buChar char="•"/>
            </a:pPr>
            <a:r>
              <a:rPr lang="en-US" sz="3200" b="0" i="0" u="none" strike="noStrike" cap="none">
                <a:solidFill>
                  <a:schemeClr val="dk1"/>
                </a:solidFill>
                <a:latin typeface="Calibri"/>
                <a:ea typeface="Calibri"/>
                <a:cs typeface="Calibri"/>
                <a:sym typeface="Calibri"/>
              </a:rPr>
              <a:t>Datos de tipos numericos</a:t>
            </a:r>
            <a:endParaRPr sz="3200" b="0" i="0" u="none" strike="noStrike" cap="none">
              <a:solidFill>
                <a:schemeClr val="dk1"/>
              </a:solidFill>
              <a:latin typeface="Calibri"/>
              <a:ea typeface="Calibri"/>
              <a:cs typeface="Calibri"/>
              <a:sym typeface="Calibri"/>
            </a:endParaRPr>
          </a:p>
          <a:p>
            <a:pPr marL="1005839" marR="0" lvl="2" indent="-231139" algn="l" rtl="0">
              <a:lnSpc>
                <a:spcPct val="90000"/>
              </a:lnSpc>
              <a:spcBef>
                <a:spcPts val="360"/>
              </a:spcBef>
              <a:spcAft>
                <a:spcPts val="0"/>
              </a:spcAft>
              <a:buClr>
                <a:schemeClr val="accent3"/>
              </a:buClr>
              <a:buSzPts val="3200"/>
              <a:buFont typeface="Arial"/>
              <a:buChar char="•"/>
            </a:pPr>
            <a:r>
              <a:rPr lang="en-US" sz="3200" b="0" i="0" u="none" strike="noStrike" cap="none">
                <a:solidFill>
                  <a:schemeClr val="dk1"/>
                </a:solidFill>
                <a:latin typeface="Calibri"/>
                <a:ea typeface="Calibri"/>
                <a:cs typeface="Calibri"/>
                <a:sym typeface="Calibri"/>
              </a:rPr>
              <a:t>Números enteros: byte, short, int, long</a:t>
            </a:r>
            <a:endParaRPr sz="1400" b="0" i="0" u="none" strike="noStrike" cap="none">
              <a:solidFill>
                <a:srgbClr val="000000"/>
              </a:solidFill>
              <a:latin typeface="Arial"/>
              <a:ea typeface="Arial"/>
              <a:cs typeface="Arial"/>
              <a:sym typeface="Arial"/>
            </a:endParaRPr>
          </a:p>
        </p:txBody>
      </p:sp>
      <p:graphicFrame>
        <p:nvGraphicFramePr>
          <p:cNvPr id="738" name="Google Shape;738;p30"/>
          <p:cNvGraphicFramePr/>
          <p:nvPr/>
        </p:nvGraphicFramePr>
        <p:xfrm>
          <a:off x="1874075" y="3481525"/>
          <a:ext cx="9706100" cy="2598420"/>
        </p:xfrm>
        <a:graphic>
          <a:graphicData uri="http://schemas.openxmlformats.org/drawingml/2006/table">
            <a:tbl>
              <a:tblPr>
                <a:noFill/>
                <a:tableStyleId>{A8490657-F6FD-4B77-8E3B-A31F2E95E493}</a:tableStyleId>
              </a:tblPr>
              <a:tblGrid>
                <a:gridCol w="1238150">
                  <a:extLst>
                    <a:ext uri="{9D8B030D-6E8A-4147-A177-3AD203B41FA5}">
                      <a16:colId xmlns:a16="http://schemas.microsoft.com/office/drawing/2014/main" val="20000"/>
                    </a:ext>
                  </a:extLst>
                </a:gridCol>
                <a:gridCol w="2580625">
                  <a:extLst>
                    <a:ext uri="{9D8B030D-6E8A-4147-A177-3AD203B41FA5}">
                      <a16:colId xmlns:a16="http://schemas.microsoft.com/office/drawing/2014/main" val="20001"/>
                    </a:ext>
                  </a:extLst>
                </a:gridCol>
                <a:gridCol w="2980250">
                  <a:extLst>
                    <a:ext uri="{9D8B030D-6E8A-4147-A177-3AD203B41FA5}">
                      <a16:colId xmlns:a16="http://schemas.microsoft.com/office/drawing/2014/main" val="20002"/>
                    </a:ext>
                  </a:extLst>
                </a:gridCol>
                <a:gridCol w="2907075">
                  <a:extLst>
                    <a:ext uri="{9D8B030D-6E8A-4147-A177-3AD203B41FA5}">
                      <a16:colId xmlns:a16="http://schemas.microsoft.com/office/drawing/2014/main" val="20003"/>
                    </a:ext>
                  </a:extLst>
                </a:gridCol>
              </a:tblGrid>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Tipo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Espacio en memoria</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Valor mínimo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Valor máximo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byte</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8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-128</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127</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short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16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-32768</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32767</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2"/>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int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32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-2147483648</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2147483647</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3"/>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long</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64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-9223372036854775808</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9223372036854775807</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sp>
        <p:nvSpPr>
          <p:cNvPr id="743" name="Google Shape;743;p3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Tipos de Datos</a:t>
            </a:r>
            <a:endParaRPr/>
          </a:p>
        </p:txBody>
      </p:sp>
      <p:sp>
        <p:nvSpPr>
          <p:cNvPr id="744" name="Google Shape;744;p3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640080" lvl="1" indent="-233680" algn="l" rtl="0">
              <a:lnSpc>
                <a:spcPct val="90000"/>
              </a:lnSpc>
              <a:spcBef>
                <a:spcPts val="0"/>
              </a:spcBef>
              <a:spcAft>
                <a:spcPts val="0"/>
              </a:spcAft>
              <a:buClr>
                <a:schemeClr val="accent2"/>
              </a:buClr>
              <a:buSzPts val="3200"/>
              <a:buFont typeface="Arial"/>
              <a:buChar char="•"/>
            </a:pPr>
            <a:r>
              <a:rPr lang="en-US" sz="3200">
                <a:solidFill>
                  <a:schemeClr val="dk1"/>
                </a:solidFill>
              </a:rPr>
              <a:t>Datos de tipos numéricos</a:t>
            </a:r>
            <a:endParaRPr sz="3200">
              <a:solidFill>
                <a:schemeClr val="dk1"/>
              </a:solidFill>
            </a:endParaRPr>
          </a:p>
          <a:p>
            <a:pPr marL="1005839" lvl="2" indent="-231139" algn="l" rtl="0">
              <a:lnSpc>
                <a:spcPct val="90000"/>
              </a:lnSpc>
              <a:spcBef>
                <a:spcPts val="360"/>
              </a:spcBef>
              <a:spcAft>
                <a:spcPts val="0"/>
              </a:spcAft>
              <a:buClr>
                <a:schemeClr val="accent3"/>
              </a:buClr>
              <a:buSzPts val="3200"/>
              <a:buFont typeface="Arial"/>
              <a:buChar char="•"/>
            </a:pPr>
            <a:r>
              <a:rPr lang="en-US" sz="3200">
                <a:solidFill>
                  <a:schemeClr val="dk1"/>
                </a:solidFill>
              </a:rPr>
              <a:t>Número con punto flotante: float, double</a:t>
            </a:r>
            <a:endParaRPr/>
          </a:p>
          <a:p>
            <a:pPr marL="0" lvl="0" indent="0" algn="l" rtl="0">
              <a:lnSpc>
                <a:spcPct val="90000"/>
              </a:lnSpc>
              <a:spcBef>
                <a:spcPts val="1000"/>
              </a:spcBef>
              <a:spcAft>
                <a:spcPts val="0"/>
              </a:spcAft>
              <a:buSzPts val="2800"/>
              <a:buNone/>
            </a:pPr>
            <a:endParaRPr/>
          </a:p>
        </p:txBody>
      </p:sp>
      <p:graphicFrame>
        <p:nvGraphicFramePr>
          <p:cNvPr id="745" name="Google Shape;745;p31"/>
          <p:cNvGraphicFramePr/>
          <p:nvPr/>
        </p:nvGraphicFramePr>
        <p:xfrm>
          <a:off x="1874075" y="3481525"/>
          <a:ext cx="7469050" cy="1967230"/>
        </p:xfrm>
        <a:graphic>
          <a:graphicData uri="http://schemas.openxmlformats.org/drawingml/2006/table">
            <a:tbl>
              <a:tblPr>
                <a:noFill/>
                <a:tableStyleId>{A8490657-F6FD-4B77-8E3B-A31F2E95E493}</a:tableStyleId>
              </a:tblPr>
              <a:tblGrid>
                <a:gridCol w="952775">
                  <a:extLst>
                    <a:ext uri="{9D8B030D-6E8A-4147-A177-3AD203B41FA5}">
                      <a16:colId xmlns:a16="http://schemas.microsoft.com/office/drawing/2014/main" val="20000"/>
                    </a:ext>
                  </a:extLst>
                </a:gridCol>
                <a:gridCol w="1985850">
                  <a:extLst>
                    <a:ext uri="{9D8B030D-6E8A-4147-A177-3AD203B41FA5}">
                      <a16:colId xmlns:a16="http://schemas.microsoft.com/office/drawing/2014/main" val="20001"/>
                    </a:ext>
                  </a:extLst>
                </a:gridCol>
                <a:gridCol w="2293375">
                  <a:extLst>
                    <a:ext uri="{9D8B030D-6E8A-4147-A177-3AD203B41FA5}">
                      <a16:colId xmlns:a16="http://schemas.microsoft.com/office/drawing/2014/main" val="20002"/>
                    </a:ext>
                  </a:extLst>
                </a:gridCol>
                <a:gridCol w="2237050">
                  <a:extLst>
                    <a:ext uri="{9D8B030D-6E8A-4147-A177-3AD203B41FA5}">
                      <a16:colId xmlns:a16="http://schemas.microsoft.com/office/drawing/2014/main" val="20003"/>
                    </a:ext>
                  </a:extLst>
                </a:gridCol>
              </a:tblGrid>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Tipo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Espacio en memoria</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Valor mínimo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Valor máximo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float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32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1.4 x 10</a:t>
                      </a:r>
                      <a:r>
                        <a:rPr lang="en-US" sz="1800" u="none" strike="noStrike" cap="none" baseline="30000">
                          <a:solidFill>
                            <a:srgbClr val="222222"/>
                          </a:solidFill>
                          <a:latin typeface="Calibri"/>
                          <a:ea typeface="Calibri"/>
                          <a:cs typeface="Calibri"/>
                          <a:sym typeface="Calibri"/>
                        </a:rPr>
                        <a:t>-45</a:t>
                      </a:r>
                      <a:endParaRPr sz="1800" u="none" strike="noStrike" cap="none" baseline="30000">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3.4 x 10</a:t>
                      </a:r>
                      <a:r>
                        <a:rPr lang="en-US" sz="1800" u="none" strike="noStrike" cap="none" baseline="30000">
                          <a:solidFill>
                            <a:srgbClr val="222222"/>
                          </a:solidFill>
                          <a:latin typeface="Calibri"/>
                          <a:ea typeface="Calibri"/>
                          <a:cs typeface="Calibri"/>
                          <a:sym typeface="Calibri"/>
                        </a:rPr>
                        <a:t>38</a:t>
                      </a:r>
                      <a:endParaRPr sz="1800" u="none" strike="noStrike" cap="none" baseline="30000">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double</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64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4.9 x 10</a:t>
                      </a:r>
                      <a:r>
                        <a:rPr lang="en-US" sz="1800" u="none" strike="noStrike" cap="none" baseline="30000">
                          <a:solidFill>
                            <a:srgbClr val="222222"/>
                          </a:solidFill>
                          <a:latin typeface="Calibri"/>
                          <a:ea typeface="Calibri"/>
                          <a:cs typeface="Calibri"/>
                          <a:sym typeface="Calibri"/>
                        </a:rPr>
                        <a:t>-324</a:t>
                      </a:r>
                      <a:endParaRPr sz="1800" u="none" strike="noStrike" cap="none" baseline="30000">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1.8 x 10</a:t>
                      </a:r>
                      <a:r>
                        <a:rPr lang="en-US" sz="1800" u="none" strike="noStrike" cap="none" baseline="30000">
                          <a:solidFill>
                            <a:srgbClr val="222222"/>
                          </a:solidFill>
                          <a:latin typeface="Calibri"/>
                          <a:ea typeface="Calibri"/>
                          <a:cs typeface="Calibri"/>
                          <a:sym typeface="Calibri"/>
                        </a:rPr>
                        <a:t>308</a:t>
                      </a:r>
                      <a:endParaRPr sz="1800" u="none" strike="noStrike" cap="none" baseline="30000">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Tipos de Datos</a:t>
            </a:r>
            <a:endParaRPr/>
          </a:p>
        </p:txBody>
      </p:sp>
      <p:sp>
        <p:nvSpPr>
          <p:cNvPr id="751" name="Google Shape;75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640080" lvl="1" indent="-233680" algn="l" rtl="0">
              <a:lnSpc>
                <a:spcPct val="90000"/>
              </a:lnSpc>
              <a:spcBef>
                <a:spcPts val="0"/>
              </a:spcBef>
              <a:spcAft>
                <a:spcPts val="0"/>
              </a:spcAft>
              <a:buClr>
                <a:schemeClr val="accent2"/>
              </a:buClr>
              <a:buSzPts val="3200"/>
              <a:buFont typeface="Arial"/>
              <a:buChar char="•"/>
            </a:pPr>
            <a:r>
              <a:rPr lang="en-US" sz="3200">
                <a:solidFill>
                  <a:schemeClr val="dk1"/>
                </a:solidFill>
              </a:rPr>
              <a:t>Datos de tipo caracter</a:t>
            </a:r>
            <a:endParaRPr sz="3200">
              <a:solidFill>
                <a:schemeClr val="dk1"/>
              </a:solidFill>
            </a:endParaRPr>
          </a:p>
          <a:p>
            <a:pPr marL="1005839" lvl="2" indent="-231139" algn="l" rtl="0">
              <a:lnSpc>
                <a:spcPct val="90000"/>
              </a:lnSpc>
              <a:spcBef>
                <a:spcPts val="360"/>
              </a:spcBef>
              <a:spcAft>
                <a:spcPts val="0"/>
              </a:spcAft>
              <a:buClr>
                <a:schemeClr val="accent3"/>
              </a:buClr>
              <a:buSzPts val="3200"/>
              <a:buFont typeface="Arial"/>
              <a:buChar char="•"/>
            </a:pPr>
            <a:r>
              <a:rPr lang="en-US" sz="3200">
                <a:solidFill>
                  <a:schemeClr val="dk1"/>
                </a:solidFill>
              </a:rPr>
              <a:t>Char</a:t>
            </a:r>
            <a:endParaRPr/>
          </a:p>
          <a:p>
            <a:pPr marL="1005839" lvl="2" indent="-53338" algn="l" rtl="0">
              <a:lnSpc>
                <a:spcPct val="90000"/>
              </a:lnSpc>
              <a:spcBef>
                <a:spcPts val="360"/>
              </a:spcBef>
              <a:spcAft>
                <a:spcPts val="0"/>
              </a:spcAft>
              <a:buClr>
                <a:schemeClr val="accent3"/>
              </a:buClr>
              <a:buSzPts val="2800"/>
              <a:buFont typeface="Arial"/>
              <a:buNone/>
            </a:pPr>
            <a:endParaRPr sz="2800">
              <a:solidFill>
                <a:schemeClr val="dk1"/>
              </a:solidFill>
            </a:endParaRPr>
          </a:p>
          <a:p>
            <a:pPr marL="1005839" lvl="2" indent="-53338" algn="l" rtl="0">
              <a:lnSpc>
                <a:spcPct val="90000"/>
              </a:lnSpc>
              <a:spcBef>
                <a:spcPts val="360"/>
              </a:spcBef>
              <a:spcAft>
                <a:spcPts val="0"/>
              </a:spcAft>
              <a:buClr>
                <a:schemeClr val="accent3"/>
              </a:buClr>
              <a:buSzPts val="2800"/>
              <a:buFont typeface="Arial"/>
              <a:buNone/>
            </a:pPr>
            <a:endParaRPr sz="2800">
              <a:solidFill>
                <a:schemeClr val="dk1"/>
              </a:solidFill>
            </a:endParaRPr>
          </a:p>
          <a:p>
            <a:pPr marL="1005839" lvl="2" indent="-53338" algn="l" rtl="0">
              <a:lnSpc>
                <a:spcPct val="90000"/>
              </a:lnSpc>
              <a:spcBef>
                <a:spcPts val="360"/>
              </a:spcBef>
              <a:spcAft>
                <a:spcPts val="0"/>
              </a:spcAft>
              <a:buClr>
                <a:schemeClr val="accent3"/>
              </a:buClr>
              <a:buSzPts val="2800"/>
              <a:buFont typeface="Arial"/>
              <a:buNone/>
            </a:pPr>
            <a:endParaRPr sz="2800">
              <a:solidFill>
                <a:schemeClr val="dk1"/>
              </a:solidFill>
            </a:endParaRPr>
          </a:p>
          <a:p>
            <a:pPr marL="640080" lvl="1" indent="-233680" algn="l" rtl="0">
              <a:lnSpc>
                <a:spcPct val="90000"/>
              </a:lnSpc>
              <a:spcBef>
                <a:spcPts val="400"/>
              </a:spcBef>
              <a:spcAft>
                <a:spcPts val="0"/>
              </a:spcAft>
              <a:buClr>
                <a:schemeClr val="accent2"/>
              </a:buClr>
              <a:buSzPts val="3200"/>
              <a:buFont typeface="Arial"/>
              <a:buChar char="•"/>
            </a:pPr>
            <a:r>
              <a:rPr lang="en-US" sz="3200">
                <a:solidFill>
                  <a:schemeClr val="dk1"/>
                </a:solidFill>
              </a:rPr>
              <a:t>Datos de tipo lógico</a:t>
            </a:r>
            <a:endParaRPr sz="3200">
              <a:solidFill>
                <a:schemeClr val="dk1"/>
              </a:solidFill>
            </a:endParaRPr>
          </a:p>
          <a:p>
            <a:pPr marL="1005839" lvl="2" indent="-231139" algn="l" rtl="0">
              <a:lnSpc>
                <a:spcPct val="90000"/>
              </a:lnSpc>
              <a:spcBef>
                <a:spcPts val="360"/>
              </a:spcBef>
              <a:spcAft>
                <a:spcPts val="0"/>
              </a:spcAft>
              <a:buClr>
                <a:schemeClr val="accent3"/>
              </a:buClr>
              <a:buSzPts val="3200"/>
              <a:buFont typeface="Arial"/>
              <a:buChar char="•"/>
            </a:pPr>
            <a:r>
              <a:rPr lang="en-US" sz="3200">
                <a:solidFill>
                  <a:schemeClr val="dk1"/>
                </a:solidFill>
              </a:rPr>
              <a:t>boolean</a:t>
            </a:r>
            <a:endParaRPr sz="3200">
              <a:solidFill>
                <a:schemeClr val="dk1"/>
              </a:solidFill>
            </a:endParaRPr>
          </a:p>
          <a:p>
            <a:pPr marL="548639" lvl="1" indent="-27937" algn="l" rtl="0">
              <a:lnSpc>
                <a:spcPct val="90000"/>
              </a:lnSpc>
              <a:spcBef>
                <a:spcPts val="360"/>
              </a:spcBef>
              <a:spcAft>
                <a:spcPts val="0"/>
              </a:spcAft>
              <a:buClr>
                <a:schemeClr val="accent3"/>
              </a:buClr>
              <a:buSzPts val="3200"/>
              <a:buFont typeface="Arial"/>
              <a:buNone/>
            </a:pPr>
            <a:endParaRPr sz="3200">
              <a:solidFill>
                <a:schemeClr val="dk1"/>
              </a:solidFill>
            </a:endParaRPr>
          </a:p>
          <a:p>
            <a:pPr marL="0" lvl="0" indent="0" algn="l" rtl="0">
              <a:lnSpc>
                <a:spcPct val="90000"/>
              </a:lnSpc>
              <a:spcBef>
                <a:spcPts val="1000"/>
              </a:spcBef>
              <a:spcAft>
                <a:spcPts val="0"/>
              </a:spcAft>
              <a:buSzPts val="2800"/>
              <a:buNone/>
            </a:pPr>
            <a:endParaRPr/>
          </a:p>
        </p:txBody>
      </p:sp>
      <p:graphicFrame>
        <p:nvGraphicFramePr>
          <p:cNvPr id="752" name="Google Shape;752;p32"/>
          <p:cNvGraphicFramePr/>
          <p:nvPr/>
        </p:nvGraphicFramePr>
        <p:xfrm>
          <a:off x="3212500" y="2464750"/>
          <a:ext cx="5175675" cy="1445895"/>
        </p:xfrm>
        <a:graphic>
          <a:graphicData uri="http://schemas.openxmlformats.org/drawingml/2006/table">
            <a:tbl>
              <a:tblPr>
                <a:noFill/>
                <a:tableStyleId>{A8490657-F6FD-4B77-8E3B-A31F2E95E493}</a:tableStyleId>
              </a:tblPr>
              <a:tblGrid>
                <a:gridCol w="952775">
                  <a:extLst>
                    <a:ext uri="{9D8B030D-6E8A-4147-A177-3AD203B41FA5}">
                      <a16:colId xmlns:a16="http://schemas.microsoft.com/office/drawing/2014/main" val="20000"/>
                    </a:ext>
                  </a:extLst>
                </a:gridCol>
                <a:gridCol w="1985850">
                  <a:extLst>
                    <a:ext uri="{9D8B030D-6E8A-4147-A177-3AD203B41FA5}">
                      <a16:colId xmlns:a16="http://schemas.microsoft.com/office/drawing/2014/main" val="20001"/>
                    </a:ext>
                  </a:extLst>
                </a:gridCol>
                <a:gridCol w="2237050">
                  <a:extLst>
                    <a:ext uri="{9D8B030D-6E8A-4147-A177-3AD203B41FA5}">
                      <a16:colId xmlns:a16="http://schemas.microsoft.com/office/drawing/2014/main" val="20002"/>
                    </a:ext>
                  </a:extLst>
                </a:gridCol>
              </a:tblGrid>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Tipo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Espacio en memoria</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Codificación</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char</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16 bits</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UNICODE</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graphicFrame>
        <p:nvGraphicFramePr>
          <p:cNvPr id="753" name="Google Shape;753;p32"/>
          <p:cNvGraphicFramePr/>
          <p:nvPr/>
        </p:nvGraphicFramePr>
        <p:xfrm>
          <a:off x="3212500" y="5076075"/>
          <a:ext cx="5175675" cy="1445895"/>
        </p:xfrm>
        <a:graphic>
          <a:graphicData uri="http://schemas.openxmlformats.org/drawingml/2006/table">
            <a:tbl>
              <a:tblPr>
                <a:noFill/>
                <a:tableStyleId>{A8490657-F6FD-4B77-8E3B-A31F2E95E493}</a:tableStyleId>
              </a:tblPr>
              <a:tblGrid>
                <a:gridCol w="952775">
                  <a:extLst>
                    <a:ext uri="{9D8B030D-6E8A-4147-A177-3AD203B41FA5}">
                      <a16:colId xmlns:a16="http://schemas.microsoft.com/office/drawing/2014/main" val="20000"/>
                    </a:ext>
                  </a:extLst>
                </a:gridCol>
                <a:gridCol w="1985850">
                  <a:extLst>
                    <a:ext uri="{9D8B030D-6E8A-4147-A177-3AD203B41FA5}">
                      <a16:colId xmlns:a16="http://schemas.microsoft.com/office/drawing/2014/main" val="20001"/>
                    </a:ext>
                  </a:extLst>
                </a:gridCol>
                <a:gridCol w="2237050">
                  <a:extLst>
                    <a:ext uri="{9D8B030D-6E8A-4147-A177-3AD203B41FA5}">
                      <a16:colId xmlns:a16="http://schemas.microsoft.com/office/drawing/2014/main" val="20002"/>
                    </a:ext>
                  </a:extLst>
                </a:gridCol>
              </a:tblGrid>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Tipo</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Espacio en memoria</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Valores</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361950">
                <a:tc>
                  <a:txBody>
                    <a:bodyPr/>
                    <a:lstStyle/>
                    <a:p>
                      <a:pPr marL="0" marR="0" lvl="0" indent="0" algn="l"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boolean</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1 bit</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true o false</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757"/>
        <p:cNvGrpSpPr/>
        <p:nvPr/>
      </p:nvGrpSpPr>
      <p:grpSpPr>
        <a:xfrm>
          <a:off x="0" y="0"/>
          <a:ext cx="0" cy="0"/>
          <a:chOff x="0" y="0"/>
          <a:chExt cx="0" cy="0"/>
        </a:xfrm>
      </p:grpSpPr>
      <p:sp>
        <p:nvSpPr>
          <p:cNvPr id="758" name="Google Shape;758;g7204c7ae9f_0_104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Tipos de Datos</a:t>
            </a:r>
            <a:endParaRPr/>
          </a:p>
        </p:txBody>
      </p:sp>
      <p:sp>
        <p:nvSpPr>
          <p:cNvPr id="759" name="Google Shape;759;g7204c7ae9f_0_104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sz="2800"/>
              <a:t>Tipos complejos o compuestos (poseen sus propios métodos)</a:t>
            </a:r>
            <a:endParaRPr sz="2800"/>
          </a:p>
          <a:p>
            <a:pPr marL="228600" lvl="0" indent="-50800" algn="l" rtl="0">
              <a:lnSpc>
                <a:spcPct val="90000"/>
              </a:lnSpc>
              <a:spcBef>
                <a:spcPts val="1000"/>
              </a:spcBef>
              <a:spcAft>
                <a:spcPts val="0"/>
              </a:spcAft>
              <a:buClr>
                <a:srgbClr val="002060"/>
              </a:buClr>
              <a:buSzPts val="2800"/>
              <a:buFont typeface="Arial"/>
              <a:buNone/>
            </a:pPr>
            <a:endParaRPr sz="2800"/>
          </a:p>
          <a:p>
            <a:pPr marL="685800" lvl="1" indent="-228600" algn="l" rtl="0">
              <a:lnSpc>
                <a:spcPct val="90000"/>
              </a:lnSpc>
              <a:spcBef>
                <a:spcPts val="500"/>
              </a:spcBef>
              <a:spcAft>
                <a:spcPts val="0"/>
              </a:spcAft>
              <a:buSzPts val="2400"/>
              <a:buChar char="•"/>
            </a:pPr>
            <a:r>
              <a:rPr lang="en-US" sz="2400"/>
              <a:t>La Clase String 🡪 crear cadenas de caracteres</a:t>
            </a:r>
            <a:endParaRPr/>
          </a:p>
          <a:p>
            <a:pPr marL="685800" lvl="1" indent="-76200" algn="l" rtl="0">
              <a:lnSpc>
                <a:spcPct val="90000"/>
              </a:lnSpc>
              <a:spcBef>
                <a:spcPts val="500"/>
              </a:spcBef>
              <a:spcAft>
                <a:spcPts val="0"/>
              </a:spcAft>
              <a:buSzPts val="2400"/>
              <a:buNone/>
            </a:pPr>
            <a:endParaRPr sz="2400"/>
          </a:p>
          <a:p>
            <a:pPr marL="685800" lvl="1" indent="-228600" algn="l" rtl="0">
              <a:lnSpc>
                <a:spcPct val="90000"/>
              </a:lnSpc>
              <a:spcBef>
                <a:spcPts val="500"/>
              </a:spcBef>
              <a:spcAft>
                <a:spcPts val="0"/>
              </a:spcAft>
              <a:buSzPts val="2400"/>
              <a:buChar char="•"/>
            </a:pPr>
            <a:r>
              <a:rPr lang="en-US" sz="2400"/>
              <a:t>La Clase Scanner 🡪 leer entrada de datos por teclado</a:t>
            </a:r>
            <a:endParaRPr sz="2400"/>
          </a:p>
          <a:p>
            <a:pPr marL="685800" lvl="1" indent="-76200" algn="l" rtl="0">
              <a:lnSpc>
                <a:spcPct val="90000"/>
              </a:lnSpc>
              <a:spcBef>
                <a:spcPts val="500"/>
              </a:spcBef>
              <a:spcAft>
                <a:spcPts val="0"/>
              </a:spcAft>
              <a:buSzPts val="2400"/>
              <a:buNone/>
            </a:pPr>
            <a:endParaRPr sz="2400"/>
          </a:p>
          <a:p>
            <a:pPr marL="685800" lvl="1" indent="-228600" algn="l" rtl="0">
              <a:lnSpc>
                <a:spcPct val="90000"/>
              </a:lnSpc>
              <a:spcBef>
                <a:spcPts val="500"/>
              </a:spcBef>
              <a:spcAft>
                <a:spcPts val="0"/>
              </a:spcAft>
              <a:buSzPts val="2400"/>
              <a:buChar char="•"/>
            </a:pPr>
            <a:r>
              <a:rPr lang="en-US" sz="2400"/>
              <a:t>La Clase ArrayList 🡪 creación de arreglos dinámicos</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3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Operadores</a:t>
            </a:r>
            <a:endParaRPr/>
          </a:p>
        </p:txBody>
      </p:sp>
      <p:sp>
        <p:nvSpPr>
          <p:cNvPr id="765" name="Google Shape;765;p3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solidFill>
                  <a:schemeClr val="dk1"/>
                </a:solidFill>
              </a:rPr>
              <a:t>Operadores aritméticos</a:t>
            </a:r>
            <a:endParaRPr>
              <a:solidFill>
                <a:schemeClr val="dk1"/>
              </a:solidFill>
            </a:endParaRPr>
          </a:p>
          <a:p>
            <a:pPr marL="0" lvl="0" indent="0" algn="l" rtl="0">
              <a:lnSpc>
                <a:spcPct val="90000"/>
              </a:lnSpc>
              <a:spcBef>
                <a:spcPts val="1000"/>
              </a:spcBef>
              <a:spcAft>
                <a:spcPts val="0"/>
              </a:spcAft>
              <a:buSzPts val="2800"/>
              <a:buNone/>
            </a:pPr>
            <a:endParaRPr/>
          </a:p>
        </p:txBody>
      </p:sp>
      <p:graphicFrame>
        <p:nvGraphicFramePr>
          <p:cNvPr id="766" name="Google Shape;766;p34"/>
          <p:cNvGraphicFramePr/>
          <p:nvPr/>
        </p:nvGraphicFramePr>
        <p:xfrm>
          <a:off x="1334600" y="2485500"/>
          <a:ext cx="4311600" cy="3119755"/>
        </p:xfrm>
        <a:graphic>
          <a:graphicData uri="http://schemas.openxmlformats.org/drawingml/2006/table">
            <a:tbl>
              <a:tblPr>
                <a:noFill/>
                <a:tableStyleId>{A8490657-F6FD-4B77-8E3B-A31F2E95E493}</a:tableStyleId>
              </a:tblPr>
              <a:tblGrid>
                <a:gridCol w="1397925">
                  <a:extLst>
                    <a:ext uri="{9D8B030D-6E8A-4147-A177-3AD203B41FA5}">
                      <a16:colId xmlns:a16="http://schemas.microsoft.com/office/drawing/2014/main" val="20000"/>
                    </a:ext>
                  </a:extLst>
                </a:gridCol>
                <a:gridCol w="2913675">
                  <a:extLst>
                    <a:ext uri="{9D8B030D-6E8A-4147-A177-3AD203B41FA5}">
                      <a16:colId xmlns:a16="http://schemas.microsoft.com/office/drawing/2014/main" val="20001"/>
                    </a:ext>
                  </a:extLst>
                </a:gridCol>
              </a:tblGrid>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Operador</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Operación</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Suma</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1"/>
                  </a:ext>
                </a:extLst>
              </a:tr>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Resta o cambio de signo</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2"/>
                  </a:ext>
                </a:extLst>
              </a:tr>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Multiplicación</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3"/>
                  </a:ext>
                </a:extLst>
              </a:tr>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División</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4"/>
                  </a:ext>
                </a:extLst>
              </a:tr>
              <a:tr h="36195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Módulo (resto de la división)</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767" name="Google Shape;767;p34"/>
          <p:cNvSpPr txBox="1"/>
          <p:nvPr/>
        </p:nvSpPr>
        <p:spPr>
          <a:xfrm>
            <a:off x="7470125" y="2485500"/>
            <a:ext cx="3558600" cy="164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Ejemplo de expresiones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4 + 5</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3.33 * 3</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10 % 4</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3.0 / 2.0</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3 / 2</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g7204c7ae9f_0_118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Operadores</a:t>
            </a:r>
            <a:endParaRPr/>
          </a:p>
        </p:txBody>
      </p:sp>
      <p:sp>
        <p:nvSpPr>
          <p:cNvPr id="773" name="Google Shape;773;g7204c7ae9f_0_1187"/>
          <p:cNvSpPr txBox="1">
            <a:spLocks noGrp="1"/>
          </p:cNvSpPr>
          <p:nvPr>
            <p:ph type="body" idx="1"/>
          </p:nvPr>
        </p:nvSpPr>
        <p:spPr>
          <a:xfrm>
            <a:off x="838200" y="15208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a:solidFill>
                  <a:schemeClr val="dk1"/>
                </a:solidFill>
              </a:rPr>
              <a:t>Operadores </a:t>
            </a:r>
            <a:r>
              <a:rPr lang="en-US"/>
              <a:t>unarios: solo necesitan un operando</a:t>
            </a:r>
            <a:endParaRPr>
              <a:solidFill>
                <a:schemeClr val="dk1"/>
              </a:solidFill>
            </a:endParaRPr>
          </a:p>
          <a:p>
            <a:pPr marL="0" lvl="0" indent="0" algn="l" rtl="0">
              <a:lnSpc>
                <a:spcPct val="90000"/>
              </a:lnSpc>
              <a:spcBef>
                <a:spcPts val="1000"/>
              </a:spcBef>
              <a:spcAft>
                <a:spcPts val="0"/>
              </a:spcAft>
              <a:buSzPts val="2800"/>
              <a:buNone/>
            </a:pPr>
            <a:endParaRPr/>
          </a:p>
        </p:txBody>
      </p:sp>
      <p:graphicFrame>
        <p:nvGraphicFramePr>
          <p:cNvPr id="774" name="Google Shape;774;g7204c7ae9f_0_1187"/>
          <p:cNvGraphicFramePr/>
          <p:nvPr/>
        </p:nvGraphicFramePr>
        <p:xfrm>
          <a:off x="1104675" y="2180700"/>
          <a:ext cx="6365450" cy="4401605"/>
        </p:xfrm>
        <a:graphic>
          <a:graphicData uri="http://schemas.openxmlformats.org/drawingml/2006/table">
            <a:tbl>
              <a:tblPr>
                <a:noFill/>
                <a:tableStyleId>{A8490657-F6FD-4B77-8E3B-A31F2E95E493}</a:tableStyleId>
              </a:tblPr>
              <a:tblGrid>
                <a:gridCol w="2234625">
                  <a:extLst>
                    <a:ext uri="{9D8B030D-6E8A-4147-A177-3AD203B41FA5}">
                      <a16:colId xmlns:a16="http://schemas.microsoft.com/office/drawing/2014/main" val="20000"/>
                    </a:ext>
                  </a:extLst>
                </a:gridCol>
                <a:gridCol w="4130825">
                  <a:extLst>
                    <a:ext uri="{9D8B030D-6E8A-4147-A177-3AD203B41FA5}">
                      <a16:colId xmlns:a16="http://schemas.microsoft.com/office/drawing/2014/main" val="20001"/>
                    </a:ext>
                  </a:extLst>
                </a:gridCol>
              </a:tblGrid>
              <a:tr h="52500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Operador</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t>Operación</a:t>
                      </a:r>
                      <a:endParaRPr sz="1800" b="1" u="none" strike="noStrike" cap="none"/>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907600">
                <a:tc>
                  <a:txBody>
                    <a:bodyPr/>
                    <a:lstStyle/>
                    <a:p>
                      <a:pPr marL="0" marR="0" lvl="0" indent="0" algn="ctr" rtl="0">
                        <a:lnSpc>
                          <a:spcPct val="150000"/>
                        </a:lnSpc>
                        <a:spcBef>
                          <a:spcPts val="0"/>
                        </a:spcBef>
                        <a:spcAft>
                          <a:spcPts val="0"/>
                        </a:spcAft>
                        <a:buClr>
                          <a:srgbClr val="000000"/>
                        </a:buClr>
                        <a:buSzPts val="18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Operador de incremento, utilizado para incrementar el valor en 1.</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1"/>
                  </a:ext>
                </a:extLst>
              </a:tr>
              <a:tr h="907600">
                <a:tc>
                  <a:txBody>
                    <a:bodyPr/>
                    <a:lstStyle/>
                    <a:p>
                      <a:pPr marL="0" marR="0" lvl="0" indent="0" algn="ctr" rtl="0">
                        <a:lnSpc>
                          <a:spcPct val="150000"/>
                        </a:lnSpc>
                        <a:spcBef>
                          <a:spcPts val="0"/>
                        </a:spcBef>
                        <a:spcAft>
                          <a:spcPts val="0"/>
                        </a:spcAft>
                        <a:buClr>
                          <a:schemeClr val="dk1"/>
                        </a:buClr>
                        <a:buSzPts val="1100"/>
                        <a:buFont typeface="Arial"/>
                        <a:buNone/>
                      </a:pPr>
                      <a:r>
                        <a:rPr lang="en-US" sz="1800" b="1" u="none" strike="noStrike" cap="none">
                          <a:solidFill>
                            <a:srgbClr val="333333"/>
                          </a:solidFill>
                          <a:latin typeface="Calibri"/>
                          <a:ea typeface="Calibri"/>
                          <a:cs typeface="Calibri"/>
                          <a:sym typeface="Calibri"/>
                        </a:rPr>
                        <a:t>--</a:t>
                      </a:r>
                      <a:endParaRPr sz="1800" b="1" u="none" strike="noStrike" cap="none">
                        <a:solidFill>
                          <a:srgbClr val="333333"/>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a:txBody>
                    <a:bodyPr/>
                    <a:lstStyle/>
                    <a:p>
                      <a:pPr marL="0" marR="0" lvl="0" indent="0" algn="l" rtl="0">
                        <a:lnSpc>
                          <a:spcPct val="150000"/>
                        </a:lnSpc>
                        <a:spcBef>
                          <a:spcPts val="0"/>
                        </a:spcBef>
                        <a:spcAft>
                          <a:spcPts val="0"/>
                        </a:spcAft>
                        <a:buClr>
                          <a:srgbClr val="000000"/>
                        </a:buClr>
                        <a:buSzPts val="1800"/>
                        <a:buFont typeface="Arial"/>
                        <a:buNone/>
                      </a:pPr>
                      <a:r>
                        <a:rPr lang="en-US" sz="1800" u="none" strike="noStrike" cap="none">
                          <a:solidFill>
                            <a:srgbClr val="222222"/>
                          </a:solidFill>
                          <a:latin typeface="Calibri"/>
                          <a:ea typeface="Calibri"/>
                          <a:cs typeface="Calibri"/>
                          <a:sym typeface="Calibri"/>
                        </a:rPr>
                        <a:t>Operador de decremento , usado para disminuir el valor en 1.</a:t>
                      </a:r>
                      <a:endParaRPr sz="1800" u="none" strike="noStrike" cap="none">
                        <a:solidFill>
                          <a:srgbClr val="222222"/>
                        </a:solidFill>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extLst>
                  <a:ext uri="{0D108BD9-81ED-4DB2-BD59-A6C34878D82A}">
                    <a16:rowId xmlns:a16="http://schemas.microsoft.com/office/drawing/2014/main" val="10002"/>
                  </a:ext>
                </a:extLst>
              </a:tr>
              <a:tr h="2010975">
                <a:tc gridSpan="2">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chemeClr val="dk1"/>
                          </a:solidFill>
                          <a:highlight>
                            <a:srgbClr val="FFFFFF"/>
                          </a:highlight>
                          <a:latin typeface="Calibri"/>
                          <a:ea typeface="Calibri"/>
                          <a:cs typeface="Calibri"/>
                          <a:sym typeface="Calibri"/>
                        </a:rPr>
                        <a:t>Pre-(Incremento/Decremento): El valor se incrementa/decrementa primero y luego se calcula el resultado.</a:t>
                      </a:r>
                      <a:endParaRPr sz="1800" u="none" strike="noStrike" cap="none">
                        <a:solidFill>
                          <a:schemeClr val="dk1"/>
                        </a:solidFill>
                        <a:highlight>
                          <a:srgbClr val="FFFFFF"/>
                        </a:highlight>
                        <a:latin typeface="Calibri"/>
                        <a:ea typeface="Calibri"/>
                        <a:cs typeface="Calibri"/>
                        <a:sym typeface="Calibri"/>
                      </a:endParaRPr>
                    </a:p>
                    <a:p>
                      <a:pPr marL="0" marR="0" lvl="0" indent="0" algn="l" rtl="0">
                        <a:lnSpc>
                          <a:spcPct val="115000"/>
                        </a:lnSpc>
                        <a:spcBef>
                          <a:spcPts val="2900"/>
                        </a:spcBef>
                        <a:spcAft>
                          <a:spcPts val="0"/>
                        </a:spcAft>
                        <a:buClr>
                          <a:srgbClr val="000000"/>
                        </a:buClr>
                        <a:buSzPts val="1800"/>
                        <a:buFont typeface="Arial"/>
                        <a:buNone/>
                      </a:pPr>
                      <a:r>
                        <a:rPr lang="en-US" sz="1800" u="none" strike="noStrike" cap="none">
                          <a:solidFill>
                            <a:schemeClr val="dk1"/>
                          </a:solidFill>
                          <a:highlight>
                            <a:srgbClr val="FFFFFF"/>
                          </a:highlight>
                          <a:latin typeface="Calibri"/>
                          <a:ea typeface="Calibri"/>
                          <a:cs typeface="Calibri"/>
                          <a:sym typeface="Calibri"/>
                        </a:rPr>
                        <a:t>Post-(Incremento/Decremento): el valor se usa por primera vez para calcular el resultado y luego se incrementa /decrementa.</a:t>
                      </a:r>
                      <a:endParaRPr sz="1800" u="none" strike="noStrike" cap="none">
                        <a:solidFill>
                          <a:schemeClr val="dk1"/>
                        </a:solidFill>
                        <a:highlight>
                          <a:srgbClr val="FFFFFF"/>
                        </a:highlight>
                        <a:latin typeface="Calibri"/>
                        <a:ea typeface="Calibri"/>
                        <a:cs typeface="Calibri"/>
                        <a:sym typeface="Calibri"/>
                      </a:endParaRPr>
                    </a:p>
                  </a:txBody>
                  <a:tcPr marL="76200" marR="76200" marT="76200" marB="76200">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tcPr>
                </a:tc>
                <a:tc hMerge="1">
                  <a:txBody>
                    <a:bodyPr/>
                    <a:lstStyle/>
                    <a:p>
                      <a:endParaRPr lang="en-US"/>
                    </a:p>
                  </a:txBody>
                  <a:tcPr/>
                </a:tc>
                <a:extLst>
                  <a:ext uri="{0D108BD9-81ED-4DB2-BD59-A6C34878D82A}">
                    <a16:rowId xmlns:a16="http://schemas.microsoft.com/office/drawing/2014/main" val="10003"/>
                  </a:ext>
                </a:extLst>
              </a:tr>
            </a:tbl>
          </a:graphicData>
        </a:graphic>
      </p:graphicFrame>
      <p:sp>
        <p:nvSpPr>
          <p:cNvPr id="775" name="Google Shape;775;g7204c7ae9f_0_1187"/>
          <p:cNvSpPr txBox="1"/>
          <p:nvPr/>
        </p:nvSpPr>
        <p:spPr>
          <a:xfrm>
            <a:off x="8008775" y="2538050"/>
            <a:ext cx="3558600" cy="1649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000000"/>
                </a:solidFill>
                <a:latin typeface="Calibri"/>
                <a:ea typeface="Calibri"/>
                <a:cs typeface="Calibri"/>
                <a:sym typeface="Calibri"/>
              </a:rPr>
              <a:t>  Ejemplo de expresiones</a:t>
            </a:r>
            <a:endParaRPr sz="2400" b="1"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 </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a:t>
            </a:r>
            <a:endParaRPr sz="2400" b="0" i="0" u="none" strike="noStrike" cap="none">
              <a:solidFill>
                <a:srgbClr val="000000"/>
              </a:solidFill>
              <a:latin typeface="Calibri"/>
              <a:ea typeface="Calibri"/>
              <a:cs typeface="Calibri"/>
              <a:sym typeface="Calibri"/>
            </a:endParaRPr>
          </a:p>
          <a:p>
            <a:pPr marL="0" marR="0" lvl="0" indent="457200" algn="l" rtl="0">
              <a:lnSpc>
                <a:spcPct val="100000"/>
              </a:lnSpc>
              <a:spcBef>
                <a:spcPts val="0"/>
              </a:spcBef>
              <a:spcAft>
                <a:spcPts val="0"/>
              </a:spcAft>
              <a:buClr>
                <a:srgbClr val="000000"/>
              </a:buClr>
              <a:buSzPts val="2400"/>
              <a:buFont typeface="Arial"/>
              <a:buNone/>
            </a:pPr>
            <a:r>
              <a:rPr lang="en-US" sz="2400" b="0" i="0" u="none" strike="noStrike" cap="none">
                <a:solidFill>
                  <a:srgbClr val="000000"/>
                </a:solidFill>
                <a:latin typeface="Calibri"/>
                <a:ea typeface="Calibri"/>
                <a:cs typeface="Calibri"/>
                <a:sym typeface="Calibri"/>
              </a:rPr>
              <a:t>a--</a:t>
            </a:r>
            <a:endParaRPr sz="2400" b="0" i="0" u="none" strike="noStrike" cap="none">
              <a:solidFill>
                <a:srgbClr val="000000"/>
              </a:solidFill>
              <a:latin typeface="Calibri"/>
              <a:ea typeface="Calibri"/>
              <a:cs typeface="Calibri"/>
              <a:sym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3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Operadores</a:t>
            </a:r>
            <a:endParaRPr/>
          </a:p>
        </p:txBody>
      </p:sp>
      <p:sp>
        <p:nvSpPr>
          <p:cNvPr id="781" name="Google Shape;781;p3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Operadores Lógicos y relacionales</a:t>
            </a:r>
            <a:endParaRPr/>
          </a:p>
        </p:txBody>
      </p:sp>
      <p:graphicFrame>
        <p:nvGraphicFramePr>
          <p:cNvPr id="782" name="Google Shape;782;p36"/>
          <p:cNvGraphicFramePr/>
          <p:nvPr/>
        </p:nvGraphicFramePr>
        <p:xfrm>
          <a:off x="3576225" y="2430050"/>
          <a:ext cx="6995250" cy="3516674"/>
        </p:xfrm>
        <a:graphic>
          <a:graphicData uri="http://schemas.openxmlformats.org/drawingml/2006/table">
            <a:tbl>
              <a:tblPr>
                <a:solidFill>
                  <a:srgbClr val="FFFFFF"/>
                </a:solidFill>
                <a:tableStyleId>{A8490657-F6FD-4B77-8E3B-A31F2E95E493}</a:tableStyleId>
              </a:tblPr>
              <a:tblGrid>
                <a:gridCol w="2358600">
                  <a:extLst>
                    <a:ext uri="{9D8B030D-6E8A-4147-A177-3AD203B41FA5}">
                      <a16:colId xmlns:a16="http://schemas.microsoft.com/office/drawing/2014/main" val="20000"/>
                    </a:ext>
                  </a:extLst>
                </a:gridCol>
                <a:gridCol w="4636650">
                  <a:extLst>
                    <a:ext uri="{9D8B030D-6E8A-4147-A177-3AD203B41FA5}">
                      <a16:colId xmlns:a16="http://schemas.microsoft.com/office/drawing/2014/main" val="20001"/>
                    </a:ext>
                  </a:extLst>
                </a:gridCol>
              </a:tblGrid>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rPr>
                        <a:t>OPERADOR</a:t>
                      </a:r>
                      <a:endParaRPr sz="1800" b="1" u="none" strike="noStrike" cap="none">
                        <a:solidFill>
                          <a:srgbClr val="41423D"/>
                        </a:solidFill>
                      </a:endParaRPr>
                    </a:p>
                  </a:txBody>
                  <a:tcPr marL="91425" marR="91425" marT="91425" marB="91425">
                    <a:lnL w="9525" cap="flat" cmpd="sng">
                      <a:solidFill>
                        <a:srgbClr val="808080"/>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solidFill>
                      <a:srgbClr val="F5F5FF"/>
                    </a:solidFill>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rPr>
                        <a:t>DESCRIPCIÓN</a:t>
                      </a:r>
                      <a:endParaRPr sz="1800" b="1" u="none" strike="noStrike" cap="none">
                        <a:solidFill>
                          <a:srgbClr val="41423D"/>
                        </a:solidFill>
                      </a:endParaRPr>
                    </a:p>
                  </a:txBody>
                  <a:tcPr marL="91425" marR="91425" marT="91425" marB="91425">
                    <a:lnL w="9525" cap="flat" cmpd="sng">
                      <a:solidFill>
                        <a:srgbClr val="AAAACC"/>
                      </a:solidFill>
                      <a:prstDash val="solid"/>
                      <a:round/>
                      <a:headEnd type="none" w="sm" len="sm"/>
                      <a:tailEnd type="none" w="sm" len="sm"/>
                    </a:lnL>
                    <a:lnR w="9525" cap="flat" cmpd="sng">
                      <a:solidFill>
                        <a:srgbClr val="AAAACC"/>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AAAACC"/>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highlight>
                            <a:srgbClr val="FFFFFF"/>
                          </a:highlight>
                        </a:rPr>
                        <a:t>==</a:t>
                      </a:r>
                      <a:endParaRPr sz="1800" b="1"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u="none" strike="noStrike" cap="none">
                          <a:solidFill>
                            <a:srgbClr val="41423D"/>
                          </a:solidFill>
                          <a:highlight>
                            <a:srgbClr val="FFFFFF"/>
                          </a:highlight>
                        </a:rPr>
                        <a:t>Es igual</a:t>
                      </a:r>
                      <a:endParaRPr sz="1800"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AAAACC"/>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1"/>
                  </a:ext>
                </a:extLst>
              </a:tr>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highlight>
                            <a:srgbClr val="FFFFFF"/>
                          </a:highlight>
                        </a:rPr>
                        <a:t>!=</a:t>
                      </a:r>
                      <a:endParaRPr sz="1800" b="1"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u="none" strike="noStrike" cap="none">
                          <a:solidFill>
                            <a:srgbClr val="41423D"/>
                          </a:solidFill>
                          <a:highlight>
                            <a:srgbClr val="FFFFFF"/>
                          </a:highlight>
                        </a:rPr>
                        <a:t>Es distinto</a:t>
                      </a:r>
                      <a:endParaRPr sz="1800"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2"/>
                  </a:ext>
                </a:extLst>
              </a:tr>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highlight>
                            <a:srgbClr val="FFFFFF"/>
                          </a:highlight>
                        </a:rPr>
                        <a:t>&lt;, &lt;=, &gt;, &gt;=</a:t>
                      </a:r>
                      <a:endParaRPr sz="1800" b="1"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u="none" strike="noStrike" cap="none">
                          <a:solidFill>
                            <a:srgbClr val="41423D"/>
                          </a:solidFill>
                          <a:highlight>
                            <a:srgbClr val="FFFFFF"/>
                          </a:highlight>
                        </a:rPr>
                        <a:t>Menor, menor o igual, mayor, mayor o igual</a:t>
                      </a:r>
                      <a:endParaRPr sz="1800"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3"/>
                  </a:ext>
                </a:extLst>
              </a:tr>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highlight>
                            <a:srgbClr val="FFFFFF"/>
                          </a:highlight>
                        </a:rPr>
                        <a:t>&amp;&amp;</a:t>
                      </a:r>
                      <a:endParaRPr sz="1800" b="1"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u="none" strike="noStrike" cap="none">
                          <a:solidFill>
                            <a:srgbClr val="41423D"/>
                          </a:solidFill>
                          <a:highlight>
                            <a:srgbClr val="FFFFFF"/>
                          </a:highlight>
                        </a:rPr>
                        <a:t>Operador and (y)</a:t>
                      </a:r>
                      <a:endParaRPr sz="1800"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4"/>
                  </a:ext>
                </a:extLst>
              </a:tr>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highlight>
                            <a:srgbClr val="FFFFFF"/>
                          </a:highlight>
                        </a:rPr>
                        <a:t>||</a:t>
                      </a:r>
                      <a:endParaRPr sz="1800" b="1"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u="none" strike="noStrike" cap="none">
                          <a:solidFill>
                            <a:srgbClr val="41423D"/>
                          </a:solidFill>
                          <a:highlight>
                            <a:srgbClr val="FFFFFF"/>
                          </a:highlight>
                        </a:rPr>
                        <a:t>Operador or (o)</a:t>
                      </a:r>
                      <a:endParaRPr sz="1800"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5"/>
                  </a:ext>
                </a:extLst>
              </a:tr>
              <a:tr h="285750">
                <a:tc>
                  <a:txBody>
                    <a:bodyPr/>
                    <a:lstStyle/>
                    <a:p>
                      <a:pPr marL="0" marR="0" lvl="0" indent="0" algn="ctr" rtl="0">
                        <a:lnSpc>
                          <a:spcPct val="130000"/>
                        </a:lnSpc>
                        <a:spcBef>
                          <a:spcPts val="0"/>
                        </a:spcBef>
                        <a:spcAft>
                          <a:spcPts val="0"/>
                        </a:spcAft>
                        <a:buClr>
                          <a:srgbClr val="000000"/>
                        </a:buClr>
                        <a:buSzPts val="1800"/>
                        <a:buFont typeface="Arial"/>
                        <a:buNone/>
                      </a:pPr>
                      <a:r>
                        <a:rPr lang="en-US" sz="1800" b="1" u="none" strike="noStrike" cap="none">
                          <a:solidFill>
                            <a:srgbClr val="41423D"/>
                          </a:solidFill>
                          <a:highlight>
                            <a:srgbClr val="FFFFFF"/>
                          </a:highlight>
                        </a:rPr>
                        <a:t>!</a:t>
                      </a:r>
                      <a:endParaRPr sz="1800" b="1"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tc>
                  <a:txBody>
                    <a:bodyPr/>
                    <a:lstStyle/>
                    <a:p>
                      <a:pPr marL="0" marR="0" lvl="0" indent="0" algn="ctr" rtl="0">
                        <a:lnSpc>
                          <a:spcPct val="130000"/>
                        </a:lnSpc>
                        <a:spcBef>
                          <a:spcPts val="0"/>
                        </a:spcBef>
                        <a:spcAft>
                          <a:spcPts val="0"/>
                        </a:spcAft>
                        <a:buClr>
                          <a:srgbClr val="000000"/>
                        </a:buClr>
                        <a:buSzPts val="1800"/>
                        <a:buFont typeface="Arial"/>
                        <a:buNone/>
                      </a:pPr>
                      <a:r>
                        <a:rPr lang="en-US" sz="1800" u="none" strike="noStrike" cap="none">
                          <a:solidFill>
                            <a:srgbClr val="41423D"/>
                          </a:solidFill>
                          <a:highlight>
                            <a:srgbClr val="FFFFFF"/>
                          </a:highlight>
                        </a:rPr>
                        <a:t>Operador not (no)</a:t>
                      </a:r>
                      <a:endParaRPr sz="1800" u="none" strike="noStrike" cap="none">
                        <a:solidFill>
                          <a:srgbClr val="41423D"/>
                        </a:solidFill>
                        <a:highlight>
                          <a:srgbClr val="FFFFFF"/>
                        </a:highlight>
                      </a:endParaRPr>
                    </a:p>
                  </a:txBody>
                  <a:tcPr marL="91425" marR="91425" marT="91425" marB="91425">
                    <a:lnL w="9525" cap="flat" cmpd="sng">
                      <a:solidFill>
                        <a:srgbClr val="808080"/>
                      </a:solidFill>
                      <a:prstDash val="solid"/>
                      <a:round/>
                      <a:headEnd type="none" w="sm" len="sm"/>
                      <a:tailEnd type="none" w="sm" len="sm"/>
                    </a:lnL>
                    <a:lnR w="9525" cap="flat" cmpd="sng">
                      <a:solidFill>
                        <a:srgbClr val="808080"/>
                      </a:solidFill>
                      <a:prstDash val="solid"/>
                      <a:round/>
                      <a:headEnd type="none" w="sm" len="sm"/>
                      <a:tailEnd type="none" w="sm" len="sm"/>
                    </a:lnR>
                    <a:lnT w="9525" cap="flat" cmpd="sng">
                      <a:solidFill>
                        <a:srgbClr val="808080"/>
                      </a:solidFill>
                      <a:prstDash val="solid"/>
                      <a:round/>
                      <a:headEnd type="none" w="sm" len="sm"/>
                      <a:tailEnd type="none" w="sm" len="sm"/>
                    </a:lnT>
                    <a:lnB w="9525" cap="flat" cmpd="sng">
                      <a:solidFill>
                        <a:srgbClr val="808080"/>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37"/>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Sintáxis en Java</a:t>
            </a:r>
            <a:endParaRPr/>
          </a:p>
        </p:txBody>
      </p:sp>
      <p:sp>
        <p:nvSpPr>
          <p:cNvPr id="788" name="Google Shape;788;p37"/>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Estructura de programas Java</a:t>
            </a:r>
            <a:endParaRPr/>
          </a:p>
        </p:txBody>
      </p:sp>
      <p:sp>
        <p:nvSpPr>
          <p:cNvPr id="794" name="Google Shape;794;p38"/>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795" name="Google Shape;795;p38" descr="Resultado de imagen para estructuras de programas en java"/>
          <p:cNvPicPr preferRelativeResize="0"/>
          <p:nvPr/>
        </p:nvPicPr>
        <p:blipFill rotWithShape="1">
          <a:blip r:embed="rId3">
            <a:alphaModFix/>
          </a:blip>
          <a:srcRect/>
          <a:stretch/>
        </p:blipFill>
        <p:spPr>
          <a:xfrm>
            <a:off x="1429826" y="1976438"/>
            <a:ext cx="9332347" cy="35909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800"/>
        <p:cNvGrpSpPr/>
        <p:nvPr/>
      </p:nvGrpSpPr>
      <p:grpSpPr>
        <a:xfrm>
          <a:off x="0" y="0"/>
          <a:ext cx="0" cy="0"/>
          <a:chOff x="0" y="0"/>
          <a:chExt cx="0" cy="0"/>
        </a:xfrm>
      </p:grpSpPr>
      <p:sp>
        <p:nvSpPr>
          <p:cNvPr id="801" name="Google Shape;801;p3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Estructura de una clase</a:t>
            </a:r>
            <a:endParaRPr/>
          </a:p>
        </p:txBody>
      </p:sp>
      <p:pic>
        <p:nvPicPr>
          <p:cNvPr id="802" name="Google Shape;802;p39" descr="Resultado de imagen para estructura de programa en java"/>
          <p:cNvPicPr preferRelativeResize="0"/>
          <p:nvPr/>
        </p:nvPicPr>
        <p:blipFill rotWithShape="1">
          <a:blip r:embed="rId3">
            <a:alphaModFix/>
          </a:blip>
          <a:srcRect/>
          <a:stretch/>
        </p:blipFill>
        <p:spPr>
          <a:xfrm>
            <a:off x="1669256" y="1690688"/>
            <a:ext cx="9303544" cy="460389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72b3f69c4d_1_2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¿Qué es programación orientada a Objetos?</a:t>
            </a:r>
            <a:endParaRPr/>
          </a:p>
        </p:txBody>
      </p:sp>
      <p:sp>
        <p:nvSpPr>
          <p:cNvPr id="167" name="Google Shape;167;g72b3f69c4d_1_2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a:t>Es un paradigma de programación que se basa en modelar nuestro código alrededor de construir unidades llamadas objetos que interactúan entre ellas.</a:t>
            </a:r>
            <a:endParaRPr/>
          </a:p>
          <a:p>
            <a:pPr marL="228600" lvl="0" indent="-50800" algn="l" rtl="0">
              <a:lnSpc>
                <a:spcPct val="90000"/>
              </a:lnSpc>
              <a:spcBef>
                <a:spcPts val="1000"/>
              </a:spcBef>
              <a:spcAft>
                <a:spcPts val="0"/>
              </a:spcAft>
              <a:buClr>
                <a:srgbClr val="002060"/>
              </a:buClr>
              <a:buSzPts val="2800"/>
              <a:buFont typeface="Arial"/>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g72b3f69c4d_1_11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Estructura de una clase- método main</a:t>
            </a:r>
            <a:endParaRPr/>
          </a:p>
        </p:txBody>
      </p:sp>
      <p:sp>
        <p:nvSpPr>
          <p:cNvPr id="809" name="Google Shape;809;g72b3f69c4d_1_11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419100" algn="just" rtl="0">
              <a:lnSpc>
                <a:spcPct val="90000"/>
              </a:lnSpc>
              <a:spcBef>
                <a:spcPts val="1000"/>
              </a:spcBef>
              <a:spcAft>
                <a:spcPts val="0"/>
              </a:spcAft>
              <a:buSzPts val="3000"/>
              <a:buChar char="•"/>
            </a:pPr>
            <a:r>
              <a:rPr lang="en-US" sz="3000"/>
              <a:t>Con el método </a:t>
            </a:r>
            <a:r>
              <a:rPr lang="en-US" sz="3000" b="1"/>
              <a:t>main </a:t>
            </a:r>
            <a:r>
              <a:rPr lang="en-US" sz="3000"/>
              <a:t>inicia la ejecución de una clase.</a:t>
            </a:r>
            <a:endParaRPr sz="3000"/>
          </a:p>
          <a:p>
            <a:pPr marL="457200" lvl="0" indent="-419100" algn="just" rtl="0">
              <a:lnSpc>
                <a:spcPct val="90000"/>
              </a:lnSpc>
              <a:spcBef>
                <a:spcPts val="0"/>
              </a:spcBef>
              <a:spcAft>
                <a:spcPts val="0"/>
              </a:spcAft>
              <a:buSzPts val="3000"/>
              <a:buChar char="•"/>
            </a:pPr>
            <a:r>
              <a:rPr lang="en-US" sz="3000"/>
              <a:t>Este método se llama antes de la creación de un objeto.</a:t>
            </a:r>
            <a:endParaRPr sz="3000"/>
          </a:p>
          <a:p>
            <a:pPr marL="457200" lvl="0" indent="-419100" algn="just" rtl="0">
              <a:lnSpc>
                <a:spcPct val="90000"/>
              </a:lnSpc>
              <a:spcBef>
                <a:spcPts val="0"/>
              </a:spcBef>
              <a:spcAft>
                <a:spcPts val="0"/>
              </a:spcAft>
              <a:buSzPts val="3000"/>
              <a:buChar char="•"/>
            </a:pPr>
            <a:r>
              <a:rPr lang="en-US" sz="3000"/>
              <a:t>Se declara como </a:t>
            </a:r>
            <a:r>
              <a:rPr lang="en-US" sz="3000" b="1"/>
              <a:t>static </a:t>
            </a:r>
            <a:r>
              <a:rPr lang="en-US" sz="3000"/>
              <a:t>para que se pueda llamar sin tener que usar un objeto de la clase</a:t>
            </a:r>
            <a:endParaRPr sz="3000"/>
          </a:p>
          <a:p>
            <a:pPr marL="457200" lvl="0" indent="-419100" algn="just" rtl="0">
              <a:lnSpc>
                <a:spcPct val="90000"/>
              </a:lnSpc>
              <a:spcBef>
                <a:spcPts val="0"/>
              </a:spcBef>
              <a:spcAft>
                <a:spcPts val="0"/>
              </a:spcAft>
              <a:buSzPts val="3000"/>
              <a:buChar char="•"/>
            </a:pPr>
            <a:r>
              <a:rPr lang="en-US" sz="3000"/>
              <a:t>También es </a:t>
            </a:r>
            <a:r>
              <a:rPr lang="en-US" sz="3000" b="1"/>
              <a:t>public </a:t>
            </a:r>
            <a:r>
              <a:rPr lang="en-US" sz="3000"/>
              <a:t>ya que es llamado por un código fuera de la clase</a:t>
            </a:r>
            <a:endParaRPr sz="3000"/>
          </a:p>
          <a:p>
            <a:pPr marL="457200" lvl="0" indent="-419100" algn="just" rtl="0">
              <a:lnSpc>
                <a:spcPct val="90000"/>
              </a:lnSpc>
              <a:spcBef>
                <a:spcPts val="0"/>
              </a:spcBef>
              <a:spcAft>
                <a:spcPts val="0"/>
              </a:spcAft>
              <a:buSzPts val="3000"/>
              <a:buChar char="•"/>
            </a:pPr>
            <a:r>
              <a:rPr lang="en-US" sz="3000"/>
              <a:t>La palabra reservado </a:t>
            </a:r>
            <a:r>
              <a:rPr lang="en-US" sz="3000" b="1"/>
              <a:t>void </a:t>
            </a:r>
            <a:r>
              <a:rPr lang="en-US" sz="3000"/>
              <a:t>indica que este método no devuelve ningún valor.</a:t>
            </a:r>
            <a:endParaRPr sz="30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4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Reglas de Léxico </a:t>
            </a:r>
            <a:endParaRPr/>
          </a:p>
        </p:txBody>
      </p:sp>
      <p:sp>
        <p:nvSpPr>
          <p:cNvPr id="815" name="Google Shape;815;p4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80000"/>
              </a:lnSpc>
              <a:spcBef>
                <a:spcPts val="0"/>
              </a:spcBef>
              <a:spcAft>
                <a:spcPts val="0"/>
              </a:spcAft>
              <a:buClr>
                <a:srgbClr val="FFCC00"/>
              </a:buClr>
              <a:buSzPts val="2240"/>
              <a:buFont typeface="Noto Sans Symbols"/>
              <a:buChar char="❑"/>
            </a:pPr>
            <a:r>
              <a:rPr lang="en-US" sz="2800"/>
              <a:t>Separadores:</a:t>
            </a:r>
            <a:endParaRPr/>
          </a:p>
          <a:p>
            <a:pPr marL="685800" lvl="1" indent="-228600" algn="l" rtl="0">
              <a:lnSpc>
                <a:spcPct val="80000"/>
              </a:lnSpc>
              <a:spcBef>
                <a:spcPts val="500"/>
              </a:spcBef>
              <a:spcAft>
                <a:spcPts val="0"/>
              </a:spcAft>
              <a:buClr>
                <a:srgbClr val="FFCC00"/>
              </a:buClr>
              <a:buSzPts val="1920"/>
              <a:buFont typeface="Noto Sans Symbols"/>
              <a:buChar char="▪"/>
            </a:pPr>
            <a:r>
              <a:rPr lang="en-US" sz="2400" b="1">
                <a:solidFill>
                  <a:schemeClr val="accent2"/>
                </a:solidFill>
              </a:rPr>
              <a:t>( )</a:t>
            </a:r>
            <a:r>
              <a:rPr lang="en-US" sz="2000"/>
              <a:t>	lista de parámetros en métodos, expresiones, sentencias de control, conversiones 		de tipos.</a:t>
            </a:r>
            <a:endParaRPr/>
          </a:p>
          <a:p>
            <a:pPr marL="685800" lvl="1" indent="-228600" algn="l" rtl="0">
              <a:lnSpc>
                <a:spcPct val="80000"/>
              </a:lnSpc>
              <a:spcBef>
                <a:spcPts val="500"/>
              </a:spcBef>
              <a:spcAft>
                <a:spcPts val="0"/>
              </a:spcAft>
              <a:buClr>
                <a:srgbClr val="FFCC00"/>
              </a:buClr>
              <a:buSzPts val="1920"/>
              <a:buFont typeface="Noto Sans Symbols"/>
              <a:buChar char="▪"/>
            </a:pPr>
            <a:r>
              <a:rPr lang="en-US" sz="2400" b="1">
                <a:solidFill>
                  <a:schemeClr val="accent2"/>
                </a:solidFill>
              </a:rPr>
              <a:t>{ }</a:t>
            </a:r>
            <a:r>
              <a:rPr lang="en-US" sz="2000"/>
              <a:t>	Inicialización de arreglos. Encierra: bloques de código, contenido de clases y 			métodos.</a:t>
            </a:r>
            <a:endParaRPr/>
          </a:p>
          <a:p>
            <a:pPr marL="685800" lvl="1" indent="-228600" algn="l" rtl="0">
              <a:lnSpc>
                <a:spcPct val="80000"/>
              </a:lnSpc>
              <a:spcBef>
                <a:spcPts val="500"/>
              </a:spcBef>
              <a:spcAft>
                <a:spcPts val="0"/>
              </a:spcAft>
              <a:buClr>
                <a:srgbClr val="FFCC00"/>
              </a:buClr>
              <a:buSzPts val="1600"/>
              <a:buFont typeface="Noto Sans Symbols"/>
              <a:buChar char="▪"/>
            </a:pPr>
            <a:r>
              <a:rPr lang="en-US" sz="2000" b="1">
                <a:solidFill>
                  <a:schemeClr val="accent2"/>
                </a:solidFill>
              </a:rPr>
              <a:t>[ ]</a:t>
            </a:r>
            <a:r>
              <a:rPr lang="en-US" sz="2000"/>
              <a:t>		Declara arreglos, referencia a elementos de arreglos.</a:t>
            </a:r>
            <a:endParaRPr/>
          </a:p>
          <a:p>
            <a:pPr marL="685800" lvl="1" indent="-228600" algn="l" rtl="0">
              <a:lnSpc>
                <a:spcPct val="80000"/>
              </a:lnSpc>
              <a:spcBef>
                <a:spcPts val="500"/>
              </a:spcBef>
              <a:spcAft>
                <a:spcPts val="0"/>
              </a:spcAft>
              <a:buClr>
                <a:srgbClr val="FFCC00"/>
              </a:buClr>
              <a:buSzPts val="1600"/>
              <a:buFont typeface="Noto Sans Symbols"/>
              <a:buNone/>
            </a:pPr>
            <a:endParaRPr sz="2000"/>
          </a:p>
          <a:p>
            <a:pPr marL="685800" lvl="1" indent="-228600" algn="l" rtl="0">
              <a:lnSpc>
                <a:spcPct val="80000"/>
              </a:lnSpc>
              <a:spcBef>
                <a:spcPts val="500"/>
              </a:spcBef>
              <a:spcAft>
                <a:spcPts val="0"/>
              </a:spcAft>
              <a:buClr>
                <a:srgbClr val="FFCC00"/>
              </a:buClr>
              <a:buSzPts val="1920"/>
              <a:buFont typeface="Noto Sans Symbols"/>
              <a:buChar char="▪"/>
            </a:pPr>
            <a:r>
              <a:rPr lang="en-US" sz="2400" b="1">
                <a:solidFill>
                  <a:schemeClr val="accent2"/>
                </a:solidFill>
              </a:rPr>
              <a:t>;</a:t>
            </a:r>
            <a:r>
              <a:rPr lang="en-US" sz="2000"/>
              <a:t>		Para terminar una sentencia</a:t>
            </a:r>
            <a:endParaRPr/>
          </a:p>
          <a:p>
            <a:pPr marL="685800" lvl="1" indent="-228600" algn="l" rtl="0">
              <a:lnSpc>
                <a:spcPct val="80000"/>
              </a:lnSpc>
              <a:spcBef>
                <a:spcPts val="500"/>
              </a:spcBef>
              <a:spcAft>
                <a:spcPts val="0"/>
              </a:spcAft>
              <a:buClr>
                <a:srgbClr val="FFCC00"/>
              </a:buClr>
              <a:buSzPts val="1600"/>
              <a:buFont typeface="Noto Sans Symbols"/>
              <a:buNone/>
            </a:pPr>
            <a:endParaRPr sz="2000"/>
          </a:p>
          <a:p>
            <a:pPr marL="685800" lvl="1" indent="-228600" algn="l" rtl="0">
              <a:lnSpc>
                <a:spcPct val="80000"/>
              </a:lnSpc>
              <a:spcBef>
                <a:spcPts val="500"/>
              </a:spcBef>
              <a:spcAft>
                <a:spcPts val="0"/>
              </a:spcAft>
              <a:buClr>
                <a:srgbClr val="FFCC00"/>
              </a:buClr>
              <a:buSzPts val="1920"/>
              <a:buFont typeface="Noto Sans Symbols"/>
              <a:buChar char="▪"/>
            </a:pPr>
            <a:r>
              <a:rPr lang="en-US" sz="2400" b="1">
                <a:solidFill>
                  <a:schemeClr val="accent2"/>
                </a:solidFill>
              </a:rPr>
              <a:t>,</a:t>
            </a:r>
            <a:r>
              <a:rPr lang="en-US" sz="2000"/>
              <a:t>		Separador de variables</a:t>
            </a:r>
            <a:endParaRPr/>
          </a:p>
          <a:p>
            <a:pPr marL="685800" lvl="1" indent="-228600" algn="l" rtl="0">
              <a:lnSpc>
                <a:spcPct val="80000"/>
              </a:lnSpc>
              <a:spcBef>
                <a:spcPts val="500"/>
              </a:spcBef>
              <a:spcAft>
                <a:spcPts val="0"/>
              </a:spcAft>
              <a:buClr>
                <a:srgbClr val="FFCC00"/>
              </a:buClr>
              <a:buSzPts val="1600"/>
              <a:buFont typeface="Noto Sans Symbols"/>
              <a:buNone/>
            </a:pPr>
            <a:endParaRPr sz="2000"/>
          </a:p>
          <a:p>
            <a:pPr marL="685800" lvl="1" indent="-228600" algn="l" rtl="0">
              <a:lnSpc>
                <a:spcPct val="80000"/>
              </a:lnSpc>
              <a:spcBef>
                <a:spcPts val="500"/>
              </a:spcBef>
              <a:spcAft>
                <a:spcPts val="0"/>
              </a:spcAft>
              <a:buClr>
                <a:srgbClr val="FFCC00"/>
              </a:buClr>
              <a:buSzPts val="1920"/>
              <a:buFont typeface="Noto Sans Symbols"/>
              <a:buChar char="▪"/>
            </a:pPr>
            <a:r>
              <a:rPr lang="en-US" sz="2400" b="1">
                <a:solidFill>
                  <a:schemeClr val="accent2"/>
                </a:solidFill>
              </a:rPr>
              <a:t>.</a:t>
            </a:r>
            <a:r>
              <a:rPr lang="en-US" sz="2000"/>
              <a:t>		Separa nombres en paquetes en subpaquetes y clases. </a:t>
            </a:r>
            <a:endParaRPr/>
          </a:p>
          <a:p>
            <a:pPr marL="685800" lvl="1" indent="-228600" algn="l" rtl="0">
              <a:lnSpc>
                <a:spcPct val="80000"/>
              </a:lnSpc>
              <a:spcBef>
                <a:spcPts val="500"/>
              </a:spcBef>
              <a:spcAft>
                <a:spcPts val="0"/>
              </a:spcAft>
              <a:buClr>
                <a:srgbClr val="FFCC00"/>
              </a:buClr>
              <a:buSzPts val="1600"/>
              <a:buFont typeface="Noto Sans Symbols"/>
              <a:buNone/>
            </a:pPr>
            <a:r>
              <a:rPr lang="en-US" sz="2000"/>
              <a:t>			Separador de variables o métodos de una referencia.</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819"/>
        <p:cNvGrpSpPr/>
        <p:nvPr/>
      </p:nvGrpSpPr>
      <p:grpSpPr>
        <a:xfrm>
          <a:off x="0" y="0"/>
          <a:ext cx="0" cy="0"/>
          <a:chOff x="0" y="0"/>
          <a:chExt cx="0" cy="0"/>
        </a:xfrm>
      </p:grpSpPr>
      <p:sp>
        <p:nvSpPr>
          <p:cNvPr id="820" name="Google Shape;820;p4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Programa en Java</a:t>
            </a:r>
            <a:endParaRPr/>
          </a:p>
        </p:txBody>
      </p:sp>
      <p:sp>
        <p:nvSpPr>
          <p:cNvPr id="821" name="Google Shape;821;p41"/>
          <p:cNvSpPr/>
          <p:nvPr/>
        </p:nvSpPr>
        <p:spPr>
          <a:xfrm>
            <a:off x="2133600" y="1371600"/>
            <a:ext cx="8229600" cy="5029200"/>
          </a:xfrm>
          <a:prstGeom prst="rect">
            <a:avLst/>
          </a:prstGeom>
          <a:noFill/>
          <a:ln>
            <a:noFill/>
          </a:ln>
        </p:spPr>
        <p:txBody>
          <a:bodyPr spcFirstLastPara="1" wrap="square" lIns="91425" tIns="45700" rIns="91425" bIns="45700" anchor="t" anchorCtr="0">
            <a:noAutofit/>
          </a:bodyPr>
          <a:lstStyle/>
          <a:p>
            <a:pPr marL="342900" marR="0" lvl="0" indent="-342900" algn="l" rtl="0">
              <a:lnSpc>
                <a:spcPct val="100000"/>
              </a:lnSpc>
              <a:spcBef>
                <a:spcPts val="0"/>
              </a:spcBef>
              <a:spcAft>
                <a:spcPts val="0"/>
              </a:spcAft>
              <a:buClr>
                <a:srgbClr val="000000"/>
              </a:buClr>
              <a:buSzPts val="1800"/>
              <a:buFont typeface="Arial"/>
              <a:buNone/>
            </a:pPr>
            <a:r>
              <a:rPr lang="en-US" sz="1800" b="0" i="0" u="none" strike="noStrike" cap="none">
                <a:solidFill>
                  <a:schemeClr val="folHlink"/>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folHlink"/>
                </a:solidFill>
                <a:latin typeface="Calibri"/>
                <a:ea typeface="Calibri"/>
                <a:cs typeface="Calibri"/>
                <a:sym typeface="Calibri"/>
              </a:rPr>
              <a:t>//  Lincoln.java       Author: Lewis/Loftus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folHlink"/>
                </a:solidFill>
                <a:latin typeface="Calibri"/>
                <a:ea typeface="Calibri"/>
                <a:cs typeface="Calibri"/>
                <a:sym typeface="Calibri"/>
              </a:rPr>
              <a:t>//  Demonstrates the basic structure of a Java application.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folHlink"/>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accent2"/>
                </a:solidFill>
                <a:latin typeface="Calibri"/>
                <a:ea typeface="Calibri"/>
                <a:cs typeface="Calibri"/>
                <a:sym typeface="Calibri"/>
              </a:rPr>
              <a:t>public class</a:t>
            </a: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hlink"/>
                </a:solidFill>
                <a:latin typeface="Calibri"/>
                <a:ea typeface="Calibri"/>
                <a:cs typeface="Calibri"/>
                <a:sym typeface="Calibri"/>
              </a:rPr>
              <a:t>Lincoln</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folHlink"/>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folHlink"/>
                </a:solidFill>
                <a:latin typeface="Calibri"/>
                <a:ea typeface="Calibri"/>
                <a:cs typeface="Calibri"/>
                <a:sym typeface="Calibri"/>
              </a:rPr>
              <a:t>   //  Prints a presidential quote.</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folHlink"/>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accent2"/>
                </a:solidFill>
                <a:latin typeface="Calibri"/>
                <a:ea typeface="Calibri"/>
                <a:cs typeface="Calibri"/>
                <a:sym typeface="Calibri"/>
              </a:rPr>
              <a:t>public static void main</a:t>
            </a: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hlink"/>
                </a:solidFill>
                <a:latin typeface="Calibri"/>
                <a:ea typeface="Calibri"/>
                <a:cs typeface="Calibri"/>
                <a:sym typeface="Calibri"/>
              </a:rPr>
              <a:t>String</a:t>
            </a:r>
            <a:r>
              <a:rPr lang="en-US" sz="1800" b="0" i="0" u="none" strike="noStrike" cap="none">
                <a:solidFill>
                  <a:schemeClr val="dk1"/>
                </a:solidFill>
                <a:latin typeface="Calibri"/>
                <a:ea typeface="Calibri"/>
                <a:cs typeface="Calibri"/>
                <a:sym typeface="Calibri"/>
              </a:rPr>
              <a:t>[] args)</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hlink"/>
                </a:solidFill>
                <a:latin typeface="Calibri"/>
                <a:ea typeface="Calibri"/>
                <a:cs typeface="Calibri"/>
                <a:sym typeface="Calibri"/>
              </a:rPr>
              <a:t>System</a:t>
            </a:r>
            <a:r>
              <a:rPr lang="en-US" sz="1800" b="0" i="0" u="none" strike="noStrike" cap="none">
                <a:solidFill>
                  <a:schemeClr val="dk1"/>
                </a:solidFill>
                <a:latin typeface="Calibri"/>
                <a:ea typeface="Calibri"/>
                <a:cs typeface="Calibri"/>
                <a:sym typeface="Calibri"/>
              </a:rPr>
              <a:t>.out.println (</a:t>
            </a:r>
            <a:r>
              <a:rPr lang="en-US" sz="1800" b="0" i="0" u="none" strike="noStrike" cap="none">
                <a:solidFill>
                  <a:srgbClr val="CC3300"/>
                </a:solidFill>
                <a:latin typeface="Calibri"/>
                <a:ea typeface="Calibri"/>
                <a:cs typeface="Calibri"/>
                <a:sym typeface="Calibri"/>
              </a:rPr>
              <a:t>"A quote by Abraham Lincoln:"</a:t>
            </a: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r>
              <a:rPr lang="en-US" sz="1800" b="0" i="0" u="none" strike="noStrike" cap="none">
                <a:solidFill>
                  <a:schemeClr val="hlink"/>
                </a:solidFill>
                <a:latin typeface="Calibri"/>
                <a:ea typeface="Calibri"/>
                <a:cs typeface="Calibri"/>
                <a:sym typeface="Calibri"/>
              </a:rPr>
              <a:t>System</a:t>
            </a:r>
            <a:r>
              <a:rPr lang="en-US" sz="1800" b="0" i="0" u="none" strike="noStrike" cap="none">
                <a:solidFill>
                  <a:schemeClr val="dk1"/>
                </a:solidFill>
                <a:latin typeface="Calibri"/>
                <a:ea typeface="Calibri"/>
                <a:cs typeface="Calibri"/>
                <a:sym typeface="Calibri"/>
              </a:rPr>
              <a:t>.out.println (</a:t>
            </a:r>
            <a:r>
              <a:rPr lang="en-US" sz="1800" b="0" i="0" u="none" strike="noStrike" cap="none">
                <a:solidFill>
                  <a:srgbClr val="CC3300"/>
                </a:solidFill>
                <a:latin typeface="Calibri"/>
                <a:ea typeface="Calibri"/>
                <a:cs typeface="Calibri"/>
                <a:sym typeface="Calibri"/>
              </a:rPr>
              <a:t>"Whatever you are, be a good one."</a:t>
            </a:r>
            <a:r>
              <a:rPr lang="en-US" sz="18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   }</a:t>
            </a:r>
            <a:endParaRPr sz="1400" b="0" i="0" u="none" strike="noStrike" cap="none">
              <a:solidFill>
                <a:srgbClr val="000000"/>
              </a:solidFill>
              <a:latin typeface="Arial"/>
              <a:ea typeface="Arial"/>
              <a:cs typeface="Arial"/>
              <a:sym typeface="Arial"/>
            </a:endParaRPr>
          </a:p>
          <a:p>
            <a:pPr marL="342900" marR="0" lvl="0" indent="-342900" algn="l" rtl="0">
              <a:lnSpc>
                <a:spcPct val="100000"/>
              </a:lnSpc>
              <a:spcBef>
                <a:spcPts val="36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a:t>
            </a: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825"/>
        <p:cNvGrpSpPr/>
        <p:nvPr/>
      </p:nvGrpSpPr>
      <p:grpSpPr>
        <a:xfrm>
          <a:off x="0" y="0"/>
          <a:ext cx="0" cy="0"/>
          <a:chOff x="0" y="0"/>
          <a:chExt cx="0" cy="0"/>
        </a:xfrm>
      </p:grpSpPr>
      <p:sp>
        <p:nvSpPr>
          <p:cNvPr id="826" name="Google Shape;826;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Comentarios</a:t>
            </a:r>
            <a:endParaRPr/>
          </a:p>
        </p:txBody>
      </p:sp>
      <p:sp>
        <p:nvSpPr>
          <p:cNvPr id="827" name="Google Shape;827;p4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002060"/>
              </a:buClr>
              <a:buSzPts val="2800"/>
              <a:buFont typeface="Arial"/>
              <a:buChar char="•"/>
            </a:pPr>
            <a:r>
              <a:rPr lang="en-US"/>
              <a:t>No afectan a la ejecución del programa</a:t>
            </a:r>
            <a:endParaRPr/>
          </a:p>
          <a:p>
            <a:pPr marL="228600" lvl="0" indent="-228600" algn="l" rtl="0">
              <a:lnSpc>
                <a:spcPct val="90000"/>
              </a:lnSpc>
              <a:spcBef>
                <a:spcPts val="1000"/>
              </a:spcBef>
              <a:spcAft>
                <a:spcPts val="0"/>
              </a:spcAft>
              <a:buClr>
                <a:srgbClr val="002060"/>
              </a:buClr>
              <a:buSzPts val="2800"/>
              <a:buFont typeface="Arial"/>
              <a:buChar char="•"/>
            </a:pPr>
            <a:r>
              <a:rPr lang="en-US"/>
              <a:t>Ayudan a la compresión del ser humano</a:t>
            </a:r>
            <a:endParaRPr/>
          </a:p>
          <a:p>
            <a:pPr marL="228600" lvl="0" indent="-228600" algn="l" rtl="0">
              <a:lnSpc>
                <a:spcPct val="90000"/>
              </a:lnSpc>
              <a:spcBef>
                <a:spcPts val="1000"/>
              </a:spcBef>
              <a:spcAft>
                <a:spcPts val="0"/>
              </a:spcAft>
              <a:buClr>
                <a:srgbClr val="002060"/>
              </a:buClr>
              <a:buSzPts val="2800"/>
              <a:buFont typeface="Arial"/>
              <a:buChar char="•"/>
            </a:pPr>
            <a:r>
              <a:rPr lang="en-US"/>
              <a:t>Deben proveer un buen entendimiento del código.</a:t>
            </a:r>
            <a:endParaRPr/>
          </a:p>
          <a:p>
            <a:pPr marL="228600" lvl="0" indent="-228600" algn="l" rtl="0">
              <a:lnSpc>
                <a:spcPct val="90000"/>
              </a:lnSpc>
              <a:spcBef>
                <a:spcPts val="1000"/>
              </a:spcBef>
              <a:spcAft>
                <a:spcPts val="0"/>
              </a:spcAft>
              <a:buClr>
                <a:srgbClr val="002060"/>
              </a:buClr>
              <a:buSzPts val="2800"/>
              <a:buFont typeface="Arial"/>
              <a:buChar char="•"/>
            </a:pPr>
            <a:r>
              <a:rPr lang="en-US"/>
              <a:t>No debe ser ambigua o entrar en mucho detalle</a:t>
            </a:r>
            <a:endParaRPr/>
          </a:p>
          <a:p>
            <a:pPr marL="228600" lvl="0" indent="-228600" algn="l" rtl="0">
              <a:lnSpc>
                <a:spcPct val="90000"/>
              </a:lnSpc>
              <a:spcBef>
                <a:spcPts val="1000"/>
              </a:spcBef>
              <a:spcAft>
                <a:spcPts val="0"/>
              </a:spcAft>
              <a:buSzPts val="2800"/>
              <a:buChar char="•"/>
            </a:pPr>
            <a:r>
              <a:rPr lang="en-US"/>
              <a:t>En Java, los comentarios se pueden clasificar en dos tipos:</a:t>
            </a:r>
            <a:endParaRPr/>
          </a:p>
          <a:p>
            <a:pPr marL="685800" lvl="1" indent="-228600" algn="l" rtl="0">
              <a:lnSpc>
                <a:spcPct val="90000"/>
              </a:lnSpc>
              <a:spcBef>
                <a:spcPts val="1000"/>
              </a:spcBef>
              <a:spcAft>
                <a:spcPts val="0"/>
              </a:spcAft>
              <a:buSzPts val="2400"/>
              <a:buChar char="•"/>
            </a:pPr>
            <a:r>
              <a:rPr lang="en-US"/>
              <a:t>Comentarios de implementación.</a:t>
            </a:r>
            <a:endParaRPr/>
          </a:p>
          <a:p>
            <a:pPr marL="685800" lvl="1" indent="-228600" algn="l" rtl="0">
              <a:lnSpc>
                <a:spcPct val="90000"/>
              </a:lnSpc>
              <a:spcBef>
                <a:spcPts val="1000"/>
              </a:spcBef>
              <a:spcAft>
                <a:spcPts val="0"/>
              </a:spcAft>
              <a:buSzPts val="2400"/>
              <a:buChar char="•"/>
            </a:pPr>
            <a:r>
              <a:rPr lang="en-US"/>
              <a:t>Comentarios de documentación (a través de javadoc).</a:t>
            </a:r>
            <a:endParaRPr/>
          </a:p>
          <a:p>
            <a:pPr marL="228600" lvl="0" indent="0" algn="l" rtl="0">
              <a:lnSpc>
                <a:spcPct val="90000"/>
              </a:lnSpc>
              <a:spcBef>
                <a:spcPts val="1000"/>
              </a:spcBef>
              <a:spcAft>
                <a:spcPts val="0"/>
              </a:spcAft>
              <a:buSzPts val="2800"/>
              <a:buNone/>
            </a:pPr>
            <a:endParaRPr b="1">
              <a:solidFill>
                <a:schemeClr val="accent2"/>
              </a:solidFill>
            </a:endParaRPr>
          </a:p>
          <a:p>
            <a:pPr marL="228600" lvl="0" indent="0" algn="l" rtl="0">
              <a:lnSpc>
                <a:spcPct val="90000"/>
              </a:lnSpc>
              <a:spcBef>
                <a:spcPts val="1000"/>
              </a:spcBef>
              <a:spcAft>
                <a:spcPts val="0"/>
              </a:spcAft>
              <a:buSzPts val="2800"/>
              <a:buNone/>
            </a:pPr>
            <a:endParaRPr b="1">
              <a:solidFill>
                <a:schemeClr val="accent2"/>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g7204c7ae9f_0_12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Comentarios de implementación</a:t>
            </a:r>
            <a:endParaRPr/>
          </a:p>
        </p:txBody>
      </p:sp>
      <p:sp>
        <p:nvSpPr>
          <p:cNvPr id="834" name="Google Shape;834;g7204c7ae9f_0_124"/>
          <p:cNvSpPr txBox="1">
            <a:spLocks noGrp="1"/>
          </p:cNvSpPr>
          <p:nvPr>
            <p:ph type="body" idx="1"/>
          </p:nvPr>
        </p:nvSpPr>
        <p:spPr>
          <a:xfrm>
            <a:off x="838200" y="1520825"/>
            <a:ext cx="10515600" cy="4351200"/>
          </a:xfrm>
          <a:prstGeom prst="rect">
            <a:avLst/>
          </a:prstGeom>
          <a:noFill/>
          <a:ln>
            <a:noFill/>
          </a:ln>
        </p:spPr>
        <p:txBody>
          <a:bodyPr spcFirstLastPara="1" wrap="square" lIns="91425" tIns="45700" rIns="91425" bIns="45700" anchor="t" anchorCtr="0">
            <a:noAutofit/>
          </a:bodyPr>
          <a:lstStyle/>
          <a:p>
            <a:pPr marL="0" lvl="0" indent="0" algn="just" rtl="0">
              <a:lnSpc>
                <a:spcPct val="90000"/>
              </a:lnSpc>
              <a:spcBef>
                <a:spcPts val="1100"/>
              </a:spcBef>
              <a:spcAft>
                <a:spcPts val="0"/>
              </a:spcAft>
              <a:buSzPts val="2800"/>
              <a:buNone/>
            </a:pPr>
            <a:r>
              <a:rPr lang="en-US"/>
              <a:t>Se utilizan para explicar el código fuente del programa. </a:t>
            </a:r>
            <a:endParaRPr/>
          </a:p>
          <a:p>
            <a:pPr marL="241300" lvl="0" indent="-203200" algn="just" rtl="0">
              <a:lnSpc>
                <a:spcPct val="115000"/>
              </a:lnSpc>
              <a:spcBef>
                <a:spcPts val="800"/>
              </a:spcBef>
              <a:spcAft>
                <a:spcPts val="0"/>
              </a:spcAft>
              <a:buClr>
                <a:srgbClr val="41423D"/>
              </a:buClr>
              <a:buSzPts val="2400"/>
              <a:buChar char="•"/>
            </a:pPr>
            <a:r>
              <a:rPr lang="en-US" sz="2400">
                <a:solidFill>
                  <a:srgbClr val="41423D"/>
                </a:solidFill>
                <a:latin typeface="Arial"/>
                <a:ea typeface="Arial"/>
                <a:cs typeface="Arial"/>
                <a:sym typeface="Arial"/>
              </a:rPr>
              <a:t>- </a:t>
            </a:r>
            <a:r>
              <a:rPr lang="en-US" sz="2400" b="1">
                <a:solidFill>
                  <a:srgbClr val="41423D"/>
                </a:solidFill>
                <a:latin typeface="Arial"/>
                <a:ea typeface="Arial"/>
                <a:cs typeface="Arial"/>
                <a:sym typeface="Arial"/>
              </a:rPr>
              <a:t>Comentario multilínea</a:t>
            </a:r>
            <a:r>
              <a:rPr lang="en-US" sz="2400">
                <a:solidFill>
                  <a:srgbClr val="41423D"/>
                </a:solidFill>
                <a:latin typeface="Arial"/>
                <a:ea typeface="Arial"/>
                <a:cs typeface="Arial"/>
                <a:sym typeface="Arial"/>
              </a:rPr>
              <a:t>: se abre con el símbolo /* y se cierra con el símbolo */</a:t>
            </a:r>
            <a:endParaRPr sz="2400">
              <a:solidFill>
                <a:srgbClr val="41423D"/>
              </a:solidFill>
              <a:latin typeface="Arial"/>
              <a:ea typeface="Arial"/>
              <a:cs typeface="Arial"/>
              <a:sym typeface="Arial"/>
            </a:endParaRPr>
          </a:p>
          <a:p>
            <a:pPr marL="241300" lvl="0" indent="-203200" algn="just" rtl="0">
              <a:lnSpc>
                <a:spcPct val="115000"/>
              </a:lnSpc>
              <a:spcBef>
                <a:spcPts val="0"/>
              </a:spcBef>
              <a:spcAft>
                <a:spcPts val="0"/>
              </a:spcAft>
              <a:buClr>
                <a:srgbClr val="41423D"/>
              </a:buClr>
              <a:buSzPts val="2400"/>
              <a:buChar char="•"/>
            </a:pPr>
            <a:r>
              <a:rPr lang="en-US" sz="2400">
                <a:solidFill>
                  <a:srgbClr val="41423D"/>
                </a:solidFill>
                <a:latin typeface="Arial"/>
                <a:ea typeface="Arial"/>
                <a:cs typeface="Arial"/>
                <a:sym typeface="Arial"/>
              </a:rPr>
              <a:t>- </a:t>
            </a:r>
            <a:r>
              <a:rPr lang="en-US" sz="2400" b="1">
                <a:solidFill>
                  <a:srgbClr val="41423D"/>
                </a:solidFill>
                <a:latin typeface="Arial"/>
                <a:ea typeface="Arial"/>
                <a:cs typeface="Arial"/>
                <a:sym typeface="Arial"/>
              </a:rPr>
              <a:t>Comentario en una línea o al final de una línea</a:t>
            </a:r>
            <a:r>
              <a:rPr lang="en-US" sz="2400">
                <a:solidFill>
                  <a:srgbClr val="41423D"/>
                </a:solidFill>
                <a:latin typeface="Arial"/>
                <a:ea typeface="Arial"/>
                <a:cs typeface="Arial"/>
                <a:sym typeface="Arial"/>
              </a:rPr>
              <a:t>: se introduce con el símbolo //</a:t>
            </a:r>
            <a:endParaRPr/>
          </a:p>
        </p:txBody>
      </p:sp>
      <p:sp>
        <p:nvSpPr>
          <p:cNvPr id="835" name="Google Shape;835;g7204c7ae9f_0_124"/>
          <p:cNvSpPr txBox="1"/>
          <p:nvPr/>
        </p:nvSpPr>
        <p:spPr>
          <a:xfrm>
            <a:off x="4283050" y="3536650"/>
            <a:ext cx="6479100" cy="1914000"/>
          </a:xfrm>
          <a:prstGeom prst="rect">
            <a:avLst/>
          </a:prstGeom>
          <a:noFill/>
          <a:ln>
            <a:noFill/>
          </a:ln>
        </p:spPr>
        <p:txBody>
          <a:bodyPr spcFirstLastPara="1" wrap="square" lIns="91425" tIns="91425" rIns="91425" bIns="91425" anchor="t" anchorCtr="0">
            <a:noAutofit/>
          </a:bodyPr>
          <a:lstStyle/>
          <a:p>
            <a:pPr marL="393700" marR="0" lvl="0" indent="0" algn="just" rtl="0">
              <a:lnSpc>
                <a:spcPct val="130000"/>
              </a:lnSpc>
              <a:spcBef>
                <a:spcPts val="0"/>
              </a:spcBef>
              <a:spcAft>
                <a:spcPts val="0"/>
              </a:spcAft>
              <a:buClr>
                <a:srgbClr val="000000"/>
              </a:buClr>
              <a:buSzPts val="1900"/>
              <a:buFont typeface="Arial"/>
              <a:buNone/>
            </a:pPr>
            <a:r>
              <a:rPr lang="en-US" sz="1900" b="0" i="0" u="none" strike="noStrike" cap="none">
                <a:solidFill>
                  <a:srgbClr val="0000CD"/>
                </a:solidFill>
                <a:latin typeface="Arial"/>
                <a:ea typeface="Arial"/>
                <a:cs typeface="Arial"/>
                <a:sym typeface="Arial"/>
              </a:rPr>
              <a:t>/* Ejemplo  de comentarios</a:t>
            </a:r>
            <a:endParaRPr sz="1900" b="0" i="0" u="none" strike="noStrike" cap="none">
              <a:solidFill>
                <a:srgbClr val="0000CD"/>
              </a:solidFill>
              <a:latin typeface="Arial"/>
              <a:ea typeface="Arial"/>
              <a:cs typeface="Arial"/>
              <a:sym typeface="Arial"/>
            </a:endParaRPr>
          </a:p>
          <a:p>
            <a:pPr marL="393700" marR="0" lvl="0" indent="0" algn="just" rtl="0">
              <a:lnSpc>
                <a:spcPct val="130000"/>
              </a:lnSpc>
              <a:spcBef>
                <a:spcPts val="0"/>
              </a:spcBef>
              <a:spcAft>
                <a:spcPts val="0"/>
              </a:spcAft>
              <a:buClr>
                <a:srgbClr val="000000"/>
              </a:buClr>
              <a:buSzPts val="1900"/>
              <a:buFont typeface="Arial"/>
              <a:buNone/>
            </a:pPr>
            <a:r>
              <a:rPr lang="en-US" sz="1900" b="0" i="0" u="none" strike="noStrike" cap="none">
                <a:solidFill>
                  <a:srgbClr val="0000CD"/>
                </a:solidFill>
                <a:latin typeface="Arial"/>
                <a:ea typeface="Arial"/>
                <a:cs typeface="Arial"/>
                <a:sym typeface="Arial"/>
              </a:rPr>
              <a:t>*Este es un comentario multilínea </a:t>
            </a:r>
            <a:endParaRPr sz="1900" b="0" i="0" u="none" strike="noStrike" cap="none">
              <a:solidFill>
                <a:srgbClr val="0000CD"/>
              </a:solidFill>
              <a:latin typeface="Arial"/>
              <a:ea typeface="Arial"/>
              <a:cs typeface="Arial"/>
              <a:sym typeface="Arial"/>
            </a:endParaRPr>
          </a:p>
          <a:p>
            <a:pPr marL="393700" marR="0" lvl="0" indent="0" algn="just" rtl="0">
              <a:lnSpc>
                <a:spcPct val="130000"/>
              </a:lnSpc>
              <a:spcBef>
                <a:spcPts val="0"/>
              </a:spcBef>
              <a:spcAft>
                <a:spcPts val="0"/>
              </a:spcAft>
              <a:buClr>
                <a:schemeClr val="dk1"/>
              </a:buClr>
              <a:buSzPts val="1100"/>
              <a:buFont typeface="Arial"/>
              <a:buNone/>
            </a:pPr>
            <a:r>
              <a:rPr lang="en-US" sz="1900" b="0" i="0" u="none" strike="noStrike" cap="none">
                <a:solidFill>
                  <a:srgbClr val="0000CD"/>
                </a:solidFill>
                <a:latin typeface="Arial"/>
                <a:ea typeface="Arial"/>
                <a:cs typeface="Arial"/>
                <a:sym typeface="Arial"/>
              </a:rPr>
              <a:t>*/</a:t>
            </a:r>
            <a:endParaRPr sz="1900" b="0" i="0" u="none" strike="noStrike" cap="none">
              <a:solidFill>
                <a:srgbClr val="0000CD"/>
              </a:solidFill>
              <a:latin typeface="Arial"/>
              <a:ea typeface="Arial"/>
              <a:cs typeface="Arial"/>
              <a:sym typeface="Arial"/>
            </a:endParaRPr>
          </a:p>
          <a:p>
            <a:pPr marL="393700" marR="0" lvl="0" indent="0" algn="just" rtl="0">
              <a:lnSpc>
                <a:spcPct val="130000"/>
              </a:lnSpc>
              <a:spcBef>
                <a:spcPts val="0"/>
              </a:spcBef>
              <a:spcAft>
                <a:spcPts val="0"/>
              </a:spcAft>
              <a:buClr>
                <a:schemeClr val="dk1"/>
              </a:buClr>
              <a:buSzPts val="1100"/>
              <a:buFont typeface="Arial"/>
              <a:buNone/>
            </a:pPr>
            <a:r>
              <a:rPr lang="en-US" sz="1900" b="0" i="0" u="none" strike="noStrike" cap="none">
                <a:solidFill>
                  <a:srgbClr val="41423D"/>
                </a:solidFill>
                <a:latin typeface="Arial"/>
                <a:ea typeface="Arial"/>
                <a:cs typeface="Arial"/>
                <a:sym typeface="Arial"/>
              </a:rPr>
              <a:t>public class Ejemplo {</a:t>
            </a:r>
            <a:endParaRPr sz="1900" b="0" i="0" u="none" strike="noStrike" cap="none">
              <a:solidFill>
                <a:srgbClr val="41423D"/>
              </a:solidFill>
              <a:latin typeface="Arial"/>
              <a:ea typeface="Arial"/>
              <a:cs typeface="Arial"/>
              <a:sym typeface="Arial"/>
            </a:endParaRPr>
          </a:p>
          <a:p>
            <a:pPr marL="393700" marR="0" lvl="0" indent="0" algn="just" rtl="0">
              <a:lnSpc>
                <a:spcPct val="130000"/>
              </a:lnSpc>
              <a:spcBef>
                <a:spcPts val="0"/>
              </a:spcBef>
              <a:spcAft>
                <a:spcPts val="0"/>
              </a:spcAft>
              <a:buClr>
                <a:schemeClr val="dk1"/>
              </a:buClr>
              <a:buSzPts val="1100"/>
              <a:buFont typeface="Arial"/>
              <a:buNone/>
            </a:pPr>
            <a:r>
              <a:rPr lang="en-US" sz="1900" b="0" i="0" u="none" strike="noStrike" cap="none">
                <a:solidFill>
                  <a:srgbClr val="41423D"/>
                </a:solidFill>
                <a:latin typeface="Arial"/>
                <a:ea typeface="Arial"/>
                <a:cs typeface="Arial"/>
                <a:sym typeface="Arial"/>
              </a:rPr>
              <a:t>    	public static void main(String [ ] args) {</a:t>
            </a:r>
            <a:endParaRPr sz="1900" b="0" i="0" u="none" strike="noStrike" cap="none">
              <a:solidFill>
                <a:srgbClr val="41423D"/>
              </a:solidFill>
              <a:latin typeface="Arial"/>
              <a:ea typeface="Arial"/>
              <a:cs typeface="Arial"/>
              <a:sym typeface="Arial"/>
            </a:endParaRPr>
          </a:p>
          <a:p>
            <a:pPr marL="393700" marR="0" lvl="0" indent="0" algn="just" rtl="0">
              <a:lnSpc>
                <a:spcPct val="130000"/>
              </a:lnSpc>
              <a:spcBef>
                <a:spcPts val="0"/>
              </a:spcBef>
              <a:spcAft>
                <a:spcPts val="0"/>
              </a:spcAft>
              <a:buClr>
                <a:schemeClr val="dk1"/>
              </a:buClr>
              <a:buSzPts val="1100"/>
              <a:buFont typeface="Arial"/>
              <a:buNone/>
            </a:pPr>
            <a:r>
              <a:rPr lang="en-US" sz="1900" b="0" i="0" u="none" strike="noStrike" cap="none">
                <a:solidFill>
                  <a:srgbClr val="41423D"/>
                </a:solidFill>
                <a:latin typeface="Arial"/>
                <a:ea typeface="Arial"/>
                <a:cs typeface="Arial"/>
                <a:sym typeface="Arial"/>
              </a:rPr>
              <a:t>                    	System.out.println("Hola Java"); </a:t>
            </a:r>
            <a:endParaRPr sz="1900" b="0" i="0" u="none" strike="noStrike" cap="none">
              <a:solidFill>
                <a:srgbClr val="41423D"/>
              </a:solidFill>
              <a:latin typeface="Arial"/>
              <a:ea typeface="Arial"/>
              <a:cs typeface="Arial"/>
              <a:sym typeface="Arial"/>
            </a:endParaRPr>
          </a:p>
          <a:p>
            <a:pPr marL="393700" marR="0" lvl="0" indent="0" algn="just" rtl="0">
              <a:lnSpc>
                <a:spcPct val="130000"/>
              </a:lnSpc>
              <a:spcBef>
                <a:spcPts val="0"/>
              </a:spcBef>
              <a:spcAft>
                <a:spcPts val="0"/>
              </a:spcAft>
              <a:buClr>
                <a:schemeClr val="dk1"/>
              </a:buClr>
              <a:buSzPts val="1100"/>
              <a:buFont typeface="Arial"/>
              <a:buNone/>
            </a:pPr>
            <a:r>
              <a:rPr lang="en-US" sz="1900" b="0" i="0" u="none" strike="noStrike" cap="none">
                <a:solidFill>
                  <a:srgbClr val="41423D"/>
                </a:solidFill>
                <a:latin typeface="Arial"/>
                <a:ea typeface="Arial"/>
                <a:cs typeface="Arial"/>
                <a:sym typeface="Arial"/>
              </a:rPr>
              <a:t>            	} </a:t>
            </a:r>
            <a:r>
              <a:rPr lang="en-US" sz="1900" b="0" i="0" u="none" strike="noStrike" cap="none">
                <a:solidFill>
                  <a:srgbClr val="0000CD"/>
                </a:solidFill>
                <a:latin typeface="Arial"/>
                <a:ea typeface="Arial"/>
                <a:cs typeface="Arial"/>
                <a:sym typeface="Arial"/>
              </a:rPr>
              <a:t>//Cierre del main</a:t>
            </a:r>
            <a:endParaRPr sz="1900" b="0" i="0" u="none" strike="noStrike" cap="none">
              <a:solidFill>
                <a:srgbClr val="0000CD"/>
              </a:solidFill>
              <a:latin typeface="Arial"/>
              <a:ea typeface="Arial"/>
              <a:cs typeface="Arial"/>
              <a:sym typeface="Arial"/>
            </a:endParaRPr>
          </a:p>
          <a:p>
            <a:pPr marL="393700" marR="0" lvl="0" indent="0" algn="just" rtl="0">
              <a:lnSpc>
                <a:spcPct val="130000"/>
              </a:lnSpc>
              <a:spcBef>
                <a:spcPts val="0"/>
              </a:spcBef>
              <a:spcAft>
                <a:spcPts val="0"/>
              </a:spcAft>
              <a:buClr>
                <a:schemeClr val="dk1"/>
              </a:buClr>
              <a:buSzPts val="1100"/>
              <a:buFont typeface="Arial"/>
              <a:buNone/>
            </a:pPr>
            <a:r>
              <a:rPr lang="en-US" sz="1900" b="0" i="0" u="none" strike="noStrike" cap="none">
                <a:solidFill>
                  <a:srgbClr val="41423D"/>
                </a:solidFill>
                <a:latin typeface="Arial"/>
                <a:ea typeface="Arial"/>
                <a:cs typeface="Arial"/>
                <a:sym typeface="Arial"/>
              </a:rPr>
              <a:t>}</a:t>
            </a:r>
            <a:r>
              <a:rPr lang="en-US" sz="1900" b="0" i="0" u="none" strike="noStrike" cap="none">
                <a:solidFill>
                  <a:srgbClr val="0000CD"/>
                </a:solidFill>
                <a:latin typeface="Arial"/>
                <a:ea typeface="Arial"/>
                <a:cs typeface="Arial"/>
                <a:sym typeface="Arial"/>
              </a:rPr>
              <a:t> //Cierre de la clase</a:t>
            </a:r>
            <a:endParaRPr sz="1900" b="0" i="0" u="none" strike="noStrike" cap="none">
              <a:solidFill>
                <a:srgbClr val="0000CD"/>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840"/>
        <p:cNvGrpSpPr/>
        <p:nvPr/>
      </p:nvGrpSpPr>
      <p:grpSpPr>
        <a:xfrm>
          <a:off x="0" y="0"/>
          <a:ext cx="0" cy="0"/>
          <a:chOff x="0" y="0"/>
          <a:chExt cx="0" cy="0"/>
        </a:xfrm>
      </p:grpSpPr>
      <p:sp>
        <p:nvSpPr>
          <p:cNvPr id="841" name="Google Shape;841;g7204c7ae9f_0_10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Comentarios de documentación</a:t>
            </a:r>
            <a:endParaRPr/>
          </a:p>
        </p:txBody>
      </p:sp>
      <p:sp>
        <p:nvSpPr>
          <p:cNvPr id="842" name="Google Shape;842;g7204c7ae9f_0_102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406400" algn="l" rtl="0">
              <a:lnSpc>
                <a:spcPct val="90000"/>
              </a:lnSpc>
              <a:spcBef>
                <a:spcPts val="1000"/>
              </a:spcBef>
              <a:spcAft>
                <a:spcPts val="0"/>
              </a:spcAft>
              <a:buSzPts val="2800"/>
              <a:buChar char="•"/>
            </a:pPr>
            <a:r>
              <a:rPr lang="en-US"/>
              <a:t>Se utilizan para describir las clases. </a:t>
            </a:r>
            <a:endParaRPr/>
          </a:p>
          <a:p>
            <a:pPr marL="457200" lvl="0" indent="-406400" algn="l" rtl="0">
              <a:lnSpc>
                <a:spcPct val="90000"/>
              </a:lnSpc>
              <a:spcBef>
                <a:spcPts val="0"/>
              </a:spcBef>
              <a:spcAft>
                <a:spcPts val="0"/>
              </a:spcAft>
              <a:buSzPts val="2800"/>
              <a:buChar char="•"/>
            </a:pPr>
            <a:r>
              <a:rPr lang="en-US"/>
              <a:t>Se utilizan los caracteres /** y */.</a:t>
            </a:r>
            <a:endParaRPr/>
          </a:p>
        </p:txBody>
      </p:sp>
      <p:sp>
        <p:nvSpPr>
          <p:cNvPr id="843" name="Google Shape;843;g7204c7ae9f_0_1023"/>
          <p:cNvSpPr txBox="1"/>
          <p:nvPr/>
        </p:nvSpPr>
        <p:spPr>
          <a:xfrm>
            <a:off x="2384350" y="3316875"/>
            <a:ext cx="8168100" cy="3000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 * Clase Ejemplo</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 * </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 * @author FIEC-ESPOL</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 */</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public class Ejemplo</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a:t>
            </a:r>
            <a:r>
              <a:rPr lang="en-US" sz="1200" b="1" i="0" u="none" strike="noStrike" cap="none">
                <a:solidFill>
                  <a:srgbClr val="333333"/>
                </a:solidFill>
                <a:highlight>
                  <a:srgbClr val="FFFFFF"/>
                </a:highlight>
                <a:latin typeface="Courier New"/>
                <a:ea typeface="Courier New"/>
                <a:cs typeface="Courier New"/>
                <a:sym typeface="Courier New"/>
              </a:rPr>
              <a:t>/**</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     * Método main</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Consolas"/>
                <a:ea typeface="Consolas"/>
                <a:cs typeface="Consolas"/>
                <a:sym typeface="Consolas"/>
              </a:rPr>
              <a:t>      * @param args </a:t>
            </a:r>
            <a:endParaRPr sz="1200" b="1" i="0" u="none" strike="noStrike" cap="none">
              <a:solidFill>
                <a:srgbClr val="333333"/>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333333"/>
                </a:solidFill>
                <a:highlight>
                  <a:srgbClr val="FFFFFF"/>
                </a:highlight>
                <a:latin typeface="Courier New"/>
                <a:ea typeface="Courier New"/>
                <a:cs typeface="Courier New"/>
                <a:sym typeface="Courier New"/>
              </a:rPr>
              <a:t>     */</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public static void main(String[] args) // Signatura</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 Invocación al método println</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System.out.println("Hola Java"); // Sentencia</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a:t>
            </a:r>
            <a:endParaRPr sz="1200" b="0" i="0" u="none" strike="noStrike" cap="none">
              <a:solidFill>
                <a:srgbClr val="666666"/>
              </a:solidFill>
              <a:highlight>
                <a:srgbClr val="FFFFFF"/>
              </a:highlight>
              <a:latin typeface="Courier New"/>
              <a:ea typeface="Courier New"/>
              <a:cs typeface="Courier New"/>
              <a:sym typeface="Courier New"/>
            </a:endParaRPr>
          </a:p>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    }</a:t>
            </a:r>
            <a:endParaRPr sz="1200" b="0" i="0" u="none" strike="noStrike" cap="none">
              <a:solidFill>
                <a:srgbClr val="666666"/>
              </a:solidFill>
              <a:highlight>
                <a:srgbClr val="FFFFFF"/>
              </a:highlight>
              <a:latin typeface="Courier New"/>
              <a:ea typeface="Courier New"/>
              <a:cs typeface="Courier New"/>
              <a:sym typeface="Courier New"/>
            </a:endParaRPr>
          </a:p>
          <a:p>
            <a:pPr marL="101600" marR="101600" lvl="0" indent="0" algn="l" rtl="0">
              <a:lnSpc>
                <a:spcPct val="130000"/>
              </a:lnSpc>
              <a:spcBef>
                <a:spcPts val="0"/>
              </a:spcBef>
              <a:spcAft>
                <a:spcPts val="0"/>
              </a:spcAft>
              <a:buClr>
                <a:srgbClr val="000000"/>
              </a:buClr>
              <a:buSzPts val="1200"/>
              <a:buFont typeface="Arial"/>
              <a:buNone/>
            </a:pPr>
            <a:r>
              <a:rPr lang="en-US" sz="1200" b="0" i="0" u="none" strike="noStrike" cap="none">
                <a:solidFill>
                  <a:srgbClr val="666666"/>
                </a:solidFill>
                <a:highlight>
                  <a:srgbClr val="FFFFFF"/>
                </a:highlight>
                <a:latin typeface="Courier New"/>
                <a:ea typeface="Courier New"/>
                <a:cs typeface="Courier New"/>
                <a:sym typeface="Courier New"/>
              </a:rPr>
              <a:t>}</a:t>
            </a:r>
            <a:endParaRPr sz="1200" b="0" i="0" u="none" strike="noStrike" cap="none">
              <a:solidFill>
                <a:srgbClr val="666666"/>
              </a:solidFill>
              <a:highlight>
                <a:srgbClr val="FFFFFF"/>
              </a:highlight>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848"/>
        <p:cNvGrpSpPr/>
        <p:nvPr/>
      </p:nvGrpSpPr>
      <p:grpSpPr>
        <a:xfrm>
          <a:off x="0" y="0"/>
          <a:ext cx="0" cy="0"/>
          <a:chOff x="0" y="0"/>
          <a:chExt cx="0" cy="0"/>
        </a:xfrm>
      </p:grpSpPr>
      <p:sp>
        <p:nvSpPr>
          <p:cNvPr id="849" name="Google Shape;849;g7204c7ae9f_0_103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SzPts val="4400"/>
              <a:buNone/>
            </a:pPr>
            <a:r>
              <a:rPr lang="en-US"/>
              <a:t>Comentarios de documentación</a:t>
            </a:r>
            <a:endParaRPr/>
          </a:p>
        </p:txBody>
      </p:sp>
      <p:sp>
        <p:nvSpPr>
          <p:cNvPr id="850" name="Google Shape;850;g7204c7ae9f_0_1035"/>
          <p:cNvSpPr txBox="1">
            <a:spLocks noGrp="1"/>
          </p:cNvSpPr>
          <p:nvPr>
            <p:ph type="body" idx="1"/>
          </p:nvPr>
        </p:nvSpPr>
        <p:spPr>
          <a:xfrm>
            <a:off x="838200" y="1444625"/>
            <a:ext cx="10515600" cy="43512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000"/>
              </a:spcBef>
              <a:spcAft>
                <a:spcPts val="0"/>
              </a:spcAft>
              <a:buSzPts val="2800"/>
              <a:buNone/>
            </a:pPr>
            <a:r>
              <a:rPr lang="en-US"/>
              <a:t>javadoc permite generar documentación en formato HTML.</a:t>
            </a:r>
            <a:endParaRPr/>
          </a:p>
          <a:p>
            <a:pPr marL="0" lvl="0" indent="0" algn="l" rtl="0">
              <a:lnSpc>
                <a:spcPct val="90000"/>
              </a:lnSpc>
              <a:spcBef>
                <a:spcPts val="1000"/>
              </a:spcBef>
              <a:spcAft>
                <a:spcPts val="0"/>
              </a:spcAft>
              <a:buSzPts val="2800"/>
              <a:buNone/>
            </a:pPr>
            <a:endParaRPr/>
          </a:p>
        </p:txBody>
      </p:sp>
      <p:graphicFrame>
        <p:nvGraphicFramePr>
          <p:cNvPr id="851" name="Google Shape;851;g7204c7ae9f_0_1035"/>
          <p:cNvGraphicFramePr/>
          <p:nvPr/>
        </p:nvGraphicFramePr>
        <p:xfrm>
          <a:off x="1356400" y="2153525"/>
          <a:ext cx="10362700" cy="2457023"/>
        </p:xfrm>
        <a:graphic>
          <a:graphicData uri="http://schemas.openxmlformats.org/drawingml/2006/table">
            <a:tbl>
              <a:tblPr>
                <a:noFill/>
                <a:tableStyleId>{A8490657-F6FD-4B77-8E3B-A31F2E95E493}</a:tableStyleId>
              </a:tblPr>
              <a:tblGrid>
                <a:gridCol w="1797500">
                  <a:extLst>
                    <a:ext uri="{9D8B030D-6E8A-4147-A177-3AD203B41FA5}">
                      <a16:colId xmlns:a16="http://schemas.microsoft.com/office/drawing/2014/main" val="20000"/>
                    </a:ext>
                  </a:extLst>
                </a:gridCol>
                <a:gridCol w="8565200">
                  <a:extLst>
                    <a:ext uri="{9D8B030D-6E8A-4147-A177-3AD203B41FA5}">
                      <a16:colId xmlns:a16="http://schemas.microsoft.com/office/drawing/2014/main" val="20001"/>
                    </a:ext>
                  </a:extLst>
                </a:gridCol>
              </a:tblGrid>
              <a:tr h="200025">
                <a:tc gridSpan="2">
                  <a:txBody>
                    <a:bodyPr/>
                    <a:lstStyle/>
                    <a:p>
                      <a:pPr marL="0" marR="0" lvl="0" indent="0" algn="ctr" rtl="0">
                        <a:lnSpc>
                          <a:spcPct val="115000"/>
                        </a:lnSpc>
                        <a:spcBef>
                          <a:spcPts val="0"/>
                        </a:spcBef>
                        <a:spcAft>
                          <a:spcPts val="0"/>
                        </a:spcAft>
                        <a:buClr>
                          <a:srgbClr val="000000"/>
                        </a:buClr>
                        <a:buSzPts val="1800"/>
                        <a:buFont typeface="Arial"/>
                        <a:buNone/>
                      </a:pPr>
                      <a:r>
                        <a:rPr lang="en-US" sz="1800" b="1" u="none" strike="noStrike" cap="none">
                          <a:solidFill>
                            <a:srgbClr val="222222"/>
                          </a:solidFill>
                          <a:highlight>
                            <a:srgbClr val="F8F9FA"/>
                          </a:highlight>
                        </a:rPr>
                        <a:t>Etiquetas Javadoc más utilizadas</a:t>
                      </a:r>
                      <a:endParaRPr sz="1800" b="1"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5F5FF"/>
                    </a:solidFill>
                  </a:tcPr>
                </a:tc>
                <a:tc hMerge="1">
                  <a:txBody>
                    <a:bodyPr/>
                    <a:lstStyle/>
                    <a:p>
                      <a:endParaRPr lang="en-US"/>
                    </a:p>
                  </a:txBody>
                  <a:tcPr/>
                </a:tc>
                <a:extLst>
                  <a:ext uri="{0D108BD9-81ED-4DB2-BD59-A6C34878D82A}">
                    <a16:rowId xmlns:a16="http://schemas.microsoft.com/office/drawing/2014/main" val="10000"/>
                  </a:ext>
                </a:extLst>
              </a:tr>
              <a:tr h="200025">
                <a:tc>
                  <a:txBody>
                    <a:bodyPr/>
                    <a:lstStyle/>
                    <a:p>
                      <a:pPr marL="0" marR="0" lvl="0" indent="0" algn="ctr" rtl="0">
                        <a:lnSpc>
                          <a:spcPct val="115000"/>
                        </a:lnSpc>
                        <a:spcBef>
                          <a:spcPts val="0"/>
                        </a:spcBef>
                        <a:spcAft>
                          <a:spcPts val="0"/>
                        </a:spcAft>
                        <a:buClr>
                          <a:srgbClr val="000000"/>
                        </a:buClr>
                        <a:buSzPts val="1800"/>
                        <a:buFont typeface="Arial"/>
                        <a:buNone/>
                      </a:pPr>
                      <a:r>
                        <a:rPr lang="en-US" sz="1800" b="1" u="none" strike="noStrike" cap="none">
                          <a:solidFill>
                            <a:srgbClr val="222222"/>
                          </a:solidFill>
                          <a:highlight>
                            <a:srgbClr val="F8F9FA"/>
                          </a:highlight>
                        </a:rPr>
                        <a:t>Tag</a:t>
                      </a:r>
                      <a:endParaRPr sz="1800" b="1"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5F5FF"/>
                    </a:solidFill>
                  </a:tcPr>
                </a:tc>
                <a:tc>
                  <a:txBody>
                    <a:bodyPr/>
                    <a:lstStyle/>
                    <a:p>
                      <a:pPr marL="0" marR="0" lvl="0" indent="0" algn="ctr" rtl="0">
                        <a:lnSpc>
                          <a:spcPct val="115000"/>
                        </a:lnSpc>
                        <a:spcBef>
                          <a:spcPts val="0"/>
                        </a:spcBef>
                        <a:spcAft>
                          <a:spcPts val="0"/>
                        </a:spcAft>
                        <a:buClr>
                          <a:srgbClr val="000000"/>
                        </a:buClr>
                        <a:buSzPts val="1800"/>
                        <a:buFont typeface="Arial"/>
                        <a:buNone/>
                      </a:pPr>
                      <a:r>
                        <a:rPr lang="en-US" sz="1800" b="1" u="none" strike="noStrike" cap="none">
                          <a:solidFill>
                            <a:srgbClr val="222222"/>
                          </a:solidFill>
                          <a:highlight>
                            <a:srgbClr val="F8F9FA"/>
                          </a:highlight>
                        </a:rPr>
                        <a:t>Descripción</a:t>
                      </a:r>
                      <a:endParaRPr sz="1800" b="1"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solidFill>
                      <a:srgbClr val="F5F5FF"/>
                    </a:solidFill>
                  </a:tcPr>
                </a:tc>
                <a:extLst>
                  <a:ext uri="{0D108BD9-81ED-4DB2-BD59-A6C34878D82A}">
                    <a16:rowId xmlns:a16="http://schemas.microsoft.com/office/drawing/2014/main" val="10001"/>
                  </a:ext>
                </a:extLst>
              </a:tr>
              <a:tr h="431450">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@author</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Nombre del desarrollador.</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2"/>
                  </a:ext>
                </a:extLst>
              </a:tr>
              <a:tr h="20002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@version</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Versión del método o clase.</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3"/>
                  </a:ext>
                </a:extLst>
              </a:tr>
              <a:tr h="20002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@param</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Definición de un parámetro de un método, es requerido para todos los parámetros del método.</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4"/>
                  </a:ext>
                </a:extLst>
              </a:tr>
              <a:tr h="200025">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@return</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tc>
                  <a:txBody>
                    <a:bodyPr/>
                    <a:lstStyle/>
                    <a:p>
                      <a:pPr marL="0" marR="0" lvl="0" indent="0" algn="l" rtl="0">
                        <a:lnSpc>
                          <a:spcPct val="115000"/>
                        </a:lnSpc>
                        <a:spcBef>
                          <a:spcPts val="0"/>
                        </a:spcBef>
                        <a:spcAft>
                          <a:spcPts val="0"/>
                        </a:spcAft>
                        <a:buClr>
                          <a:srgbClr val="000000"/>
                        </a:buClr>
                        <a:buSzPts val="1800"/>
                        <a:buFont typeface="Arial"/>
                        <a:buNone/>
                      </a:pPr>
                      <a:r>
                        <a:rPr lang="en-US" sz="1800" u="none" strike="noStrike" cap="none">
                          <a:solidFill>
                            <a:srgbClr val="222222"/>
                          </a:solidFill>
                          <a:highlight>
                            <a:srgbClr val="F8F9FA"/>
                          </a:highlight>
                        </a:rPr>
                        <a:t>Informa de lo que devuelve el método</a:t>
                      </a:r>
                      <a:endParaRPr sz="1800" u="none" strike="noStrike" cap="none">
                        <a:solidFill>
                          <a:srgbClr val="222222"/>
                        </a:solidFill>
                        <a:highlight>
                          <a:srgbClr val="F8F9FA"/>
                        </a:highlight>
                      </a:endParaRPr>
                    </a:p>
                  </a:txBody>
                  <a:tcPr marL="53350" marR="53350" marT="26675" marB="26675">
                    <a:lnL w="9525" cap="flat" cmpd="sng">
                      <a:solidFill>
                        <a:srgbClr val="A2A9B1"/>
                      </a:solidFill>
                      <a:prstDash val="solid"/>
                      <a:round/>
                      <a:headEnd type="none" w="sm" len="sm"/>
                      <a:tailEnd type="none" w="sm" len="sm"/>
                    </a:lnL>
                    <a:lnR w="9525" cap="flat" cmpd="sng">
                      <a:solidFill>
                        <a:srgbClr val="A2A9B1"/>
                      </a:solidFill>
                      <a:prstDash val="solid"/>
                      <a:round/>
                      <a:headEnd type="none" w="sm" len="sm"/>
                      <a:tailEnd type="none" w="sm" len="sm"/>
                    </a:lnR>
                    <a:lnT w="9525" cap="flat" cmpd="sng">
                      <a:solidFill>
                        <a:srgbClr val="A2A9B1"/>
                      </a:solidFill>
                      <a:prstDash val="solid"/>
                      <a:round/>
                      <a:headEnd type="none" w="sm" len="sm"/>
                      <a:tailEnd type="none" w="sm" len="sm"/>
                    </a:lnT>
                    <a:lnB w="9525" cap="flat" cmpd="sng">
                      <a:solidFill>
                        <a:srgbClr val="A2A9B1"/>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855"/>
        <p:cNvGrpSpPr/>
        <p:nvPr/>
      </p:nvGrpSpPr>
      <p:grpSpPr>
        <a:xfrm>
          <a:off x="0" y="0"/>
          <a:ext cx="0" cy="0"/>
          <a:chOff x="0" y="0"/>
          <a:chExt cx="0" cy="0"/>
        </a:xfrm>
      </p:grpSpPr>
      <p:sp>
        <p:nvSpPr>
          <p:cNvPr id="856" name="Google Shape;856;p43"/>
          <p:cNvSpPr txBox="1">
            <a:spLocks noGrp="1"/>
          </p:cNvSpPr>
          <p:nvPr>
            <p:ph type="title"/>
          </p:nvPr>
        </p:nvSpPr>
        <p:spPr>
          <a:xfrm>
            <a:off x="609600" y="274638"/>
            <a:ext cx="10972800" cy="1143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Palabras Reservadas en Java</a:t>
            </a:r>
            <a:endParaRPr/>
          </a:p>
        </p:txBody>
      </p:sp>
      <p:graphicFrame>
        <p:nvGraphicFramePr>
          <p:cNvPr id="857" name="Google Shape;857;p43"/>
          <p:cNvGraphicFramePr/>
          <p:nvPr/>
        </p:nvGraphicFramePr>
        <p:xfrm>
          <a:off x="1828800" y="1295400"/>
          <a:ext cx="8534400" cy="5402360"/>
        </p:xfrm>
        <a:graphic>
          <a:graphicData uri="http://schemas.openxmlformats.org/drawingml/2006/table">
            <a:tbl>
              <a:tblPr>
                <a:noFill/>
                <a:tableStyleId>{A8490657-F6FD-4B77-8E3B-A31F2E95E493}</a:tableStyleId>
              </a:tblPr>
              <a:tblGrid>
                <a:gridCol w="1484325">
                  <a:extLst>
                    <a:ext uri="{9D8B030D-6E8A-4147-A177-3AD203B41FA5}">
                      <a16:colId xmlns:a16="http://schemas.microsoft.com/office/drawing/2014/main" val="20000"/>
                    </a:ext>
                  </a:extLst>
                </a:gridCol>
                <a:gridCol w="1335075">
                  <a:extLst>
                    <a:ext uri="{9D8B030D-6E8A-4147-A177-3AD203B41FA5}">
                      <a16:colId xmlns:a16="http://schemas.microsoft.com/office/drawing/2014/main" val="20001"/>
                    </a:ext>
                  </a:extLst>
                </a:gridCol>
                <a:gridCol w="1930400">
                  <a:extLst>
                    <a:ext uri="{9D8B030D-6E8A-4147-A177-3AD203B41FA5}">
                      <a16:colId xmlns:a16="http://schemas.microsoft.com/office/drawing/2014/main" val="20002"/>
                    </a:ext>
                  </a:extLst>
                </a:gridCol>
                <a:gridCol w="1706575">
                  <a:extLst>
                    <a:ext uri="{9D8B030D-6E8A-4147-A177-3AD203B41FA5}">
                      <a16:colId xmlns:a16="http://schemas.microsoft.com/office/drawing/2014/main" val="20003"/>
                    </a:ext>
                  </a:extLst>
                </a:gridCol>
                <a:gridCol w="2078025">
                  <a:extLst>
                    <a:ext uri="{9D8B030D-6E8A-4147-A177-3AD203B41FA5}">
                      <a16:colId xmlns:a16="http://schemas.microsoft.com/office/drawing/2014/main" val="20004"/>
                    </a:ext>
                  </a:extLst>
                </a:gridCol>
              </a:tblGrid>
              <a:tr h="45720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abstract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default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goto*</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null</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switch</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47307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boolean</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if</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package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synchonized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4889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break</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double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implements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private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this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5032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byte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else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import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protected</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throw</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5032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case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extends</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instanceof</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public</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throws</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r h="460375">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catch</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false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return</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transient</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5"/>
                  </a:ext>
                </a:extLst>
              </a:tr>
              <a:tr h="5032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char</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final</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interface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short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true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6"/>
                  </a:ext>
                </a:extLst>
              </a:tr>
              <a:tr h="5032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class</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finally</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long</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static</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try</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7"/>
                  </a:ext>
                </a:extLst>
              </a:tr>
              <a:tr h="503250">
                <a:tc>
                  <a:txBody>
                    <a:bodyPr/>
                    <a:lstStyle/>
                    <a:p>
                      <a:pPr marL="0" marR="0" lvl="0" indent="0" algn="l" rtl="0">
                        <a:lnSpc>
                          <a:spcPct val="100000"/>
                        </a:lnSpc>
                        <a:spcBef>
                          <a:spcPts val="0"/>
                        </a:spcBef>
                        <a:spcAft>
                          <a:spcPts val="0"/>
                        </a:spcAft>
                        <a:buClr>
                          <a:schemeClr val="hlink"/>
                        </a:buClr>
                        <a:buSzPts val="2400"/>
                        <a:buFont typeface="Arial"/>
                        <a:buNone/>
                      </a:pPr>
                      <a:r>
                        <a:rPr lang="en-US" sz="2400" b="0" i="0" u="none" strike="noStrike" cap="none">
                          <a:solidFill>
                            <a:schemeClr val="hlink"/>
                          </a:solidFill>
                          <a:latin typeface="Arial"/>
                          <a:ea typeface="Arial"/>
                          <a:cs typeface="Arial"/>
                          <a:sym typeface="Arial"/>
                        </a:rPr>
                        <a:t>const*</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float</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native</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strictfp</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void</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8"/>
                  </a:ext>
                </a:extLst>
              </a:tr>
              <a:tr h="503250">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continue</a:t>
                      </a:r>
                      <a:endParaRPr sz="1400" u="none" strike="noStrike" cap="none"/>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for</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new</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super</a:t>
                      </a:r>
                      <a:endParaRPr sz="1400" u="none" strike="noStrike" cap="none"/>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accent2"/>
                        </a:buClr>
                        <a:buSzPts val="2400"/>
                        <a:buFont typeface="Arial"/>
                        <a:buNone/>
                      </a:pPr>
                      <a:r>
                        <a:rPr lang="en-US" sz="2400" b="0" i="0" u="none" strike="noStrike" cap="none">
                          <a:solidFill>
                            <a:schemeClr val="accent2"/>
                          </a:solidFill>
                          <a:latin typeface="Arial"/>
                          <a:ea typeface="Arial"/>
                          <a:cs typeface="Arial"/>
                          <a:sym typeface="Arial"/>
                        </a:rPr>
                        <a:t>volatile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9"/>
                  </a:ext>
                </a:extLst>
              </a:tr>
              <a:tr h="503250">
                <a:tc>
                  <a:txBody>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Arial"/>
                        <a:ea typeface="Arial"/>
                        <a:cs typeface="Arial"/>
                        <a:sym typeface="Arial"/>
                      </a:endParaRPr>
                    </a:p>
                  </a:txBody>
                  <a:tcPr marL="91450" marR="91450" marT="45725" marB="45725">
                    <a:lnL w="28575"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Calibri"/>
                        <a:buNone/>
                      </a:pPr>
                      <a:endParaRPr sz="2400" b="0" i="0" u="none" strike="noStrike" cap="none">
                        <a:solidFill>
                          <a:schemeClr val="dk1"/>
                        </a:solidFill>
                        <a:latin typeface="Arial"/>
                        <a:ea typeface="Arial"/>
                        <a:cs typeface="Arial"/>
                        <a:sym typeface="Arial"/>
                      </a:endParaRPr>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chemeClr val="dk1"/>
                        </a:buClr>
                        <a:buSzPts val="2400"/>
                        <a:buFont typeface="Arial"/>
                        <a:buNone/>
                      </a:pPr>
                      <a:r>
                        <a:rPr lang="en-US" sz="2400" b="0" i="0" u="none" strike="noStrike" cap="none">
                          <a:solidFill>
                            <a:schemeClr val="dk1"/>
                          </a:solidFill>
                          <a:latin typeface="Arial"/>
                          <a:ea typeface="Arial"/>
                          <a:cs typeface="Arial"/>
                          <a:sym typeface="Arial"/>
                        </a:rPr>
                        <a:t>while</a:t>
                      </a:r>
                      <a:endParaRPr sz="1400" u="none" strike="noStrike" cap="none"/>
                    </a:p>
                  </a:txBody>
                  <a:tcPr marL="91450" marR="91450" marT="45725" marB="45725">
                    <a:lnL w="12700"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extLst>
                  <a:ext uri="{0D108BD9-81ED-4DB2-BD59-A6C34878D82A}">
                    <a16:rowId xmlns:a16="http://schemas.microsoft.com/office/drawing/2014/main" val="10010"/>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861"/>
        <p:cNvGrpSpPr/>
        <p:nvPr/>
      </p:nvGrpSpPr>
      <p:grpSpPr>
        <a:xfrm>
          <a:off x="0" y="0"/>
          <a:ext cx="0" cy="0"/>
          <a:chOff x="0" y="0"/>
          <a:chExt cx="0" cy="0"/>
        </a:xfrm>
      </p:grpSpPr>
      <p:sp>
        <p:nvSpPr>
          <p:cNvPr id="862" name="Google Shape;862;p4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002060"/>
              </a:buClr>
              <a:buSzPts val="4400"/>
              <a:buFont typeface="Calibri"/>
              <a:buNone/>
            </a:pPr>
            <a:r>
              <a:rPr lang="en-US"/>
              <a:t>Identificadores</a:t>
            </a:r>
            <a:endParaRPr/>
          </a:p>
        </p:txBody>
      </p:sp>
      <p:sp>
        <p:nvSpPr>
          <p:cNvPr id="863" name="Google Shape;863;p4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SzPts val="2800"/>
              <a:buChar char="•"/>
            </a:pPr>
            <a:r>
              <a:rPr lang="en-US" sz="2800"/>
              <a:t>Inician con una letra</a:t>
            </a:r>
            <a:endParaRPr/>
          </a:p>
          <a:p>
            <a:pPr marL="228600" lvl="0" indent="-228600" algn="l" rtl="0">
              <a:lnSpc>
                <a:spcPct val="90000"/>
              </a:lnSpc>
              <a:spcBef>
                <a:spcPts val="1000"/>
              </a:spcBef>
              <a:spcAft>
                <a:spcPts val="0"/>
              </a:spcAft>
              <a:buSzPts val="2800"/>
              <a:buChar char="•"/>
            </a:pPr>
            <a:r>
              <a:rPr lang="en-US" sz="2800"/>
              <a:t>Puede contener letras, números, _ y $</a:t>
            </a:r>
            <a:endParaRPr/>
          </a:p>
          <a:p>
            <a:pPr marL="228600" lvl="0" indent="-228600" algn="l" rtl="0">
              <a:lnSpc>
                <a:spcPct val="90000"/>
              </a:lnSpc>
              <a:spcBef>
                <a:spcPts val="1000"/>
              </a:spcBef>
              <a:spcAft>
                <a:spcPts val="0"/>
              </a:spcAft>
              <a:buSzPts val="2800"/>
              <a:buChar char="•"/>
            </a:pPr>
            <a:r>
              <a:rPr lang="en-US" sz="2800"/>
              <a:t>Deben ser descriptivos y legible</a:t>
            </a:r>
            <a:endParaRPr/>
          </a:p>
          <a:p>
            <a:pPr marL="228600" lvl="0" indent="-228600" algn="l" rtl="0">
              <a:lnSpc>
                <a:spcPct val="90000"/>
              </a:lnSpc>
              <a:spcBef>
                <a:spcPts val="1000"/>
              </a:spcBef>
              <a:spcAft>
                <a:spcPts val="0"/>
              </a:spcAft>
              <a:buSzPts val="2800"/>
              <a:buChar char="•"/>
            </a:pPr>
            <a:r>
              <a:rPr lang="en-US" sz="2800"/>
              <a:t>Si el nombre es compuesto por varias palabras debe iniciar con minúscula y luego cada palabra con mayúscula.</a:t>
            </a:r>
            <a:endParaRPr/>
          </a:p>
          <a:p>
            <a:pPr marL="685800" lvl="1" indent="-228600" algn="l" rtl="0">
              <a:lnSpc>
                <a:spcPct val="90000"/>
              </a:lnSpc>
              <a:spcBef>
                <a:spcPts val="500"/>
              </a:spcBef>
              <a:spcAft>
                <a:spcPts val="0"/>
              </a:spcAft>
              <a:buClr>
                <a:srgbClr val="FFCC00"/>
              </a:buClr>
              <a:buSzPts val="1920"/>
              <a:buFont typeface="Noto Sans Symbols"/>
              <a:buNone/>
            </a:pPr>
            <a:r>
              <a:rPr lang="en-US" sz="2400"/>
              <a:t>promedio		contador	$test	this_is_ok	val1</a:t>
            </a:r>
            <a:endParaRPr/>
          </a:p>
          <a:p>
            <a:pPr marL="685800" lvl="1" indent="-228600" algn="l" rtl="0">
              <a:lnSpc>
                <a:spcPct val="90000"/>
              </a:lnSpc>
              <a:spcBef>
                <a:spcPts val="500"/>
              </a:spcBef>
              <a:spcAft>
                <a:spcPts val="0"/>
              </a:spcAft>
              <a:buClr>
                <a:srgbClr val="FFCC00"/>
              </a:buClr>
              <a:buSzPts val="1920"/>
              <a:buFont typeface="Noto Sans Symbols"/>
              <a:buNone/>
            </a:pPr>
            <a:r>
              <a:rPr lang="en-US" sz="2400">
                <a:solidFill>
                  <a:srgbClr val="CC0000"/>
                </a:solidFill>
              </a:rPr>
              <a:t>2contador		alto-ancho	No/si	</a:t>
            </a:r>
            <a:r>
              <a:rPr lang="en-US" sz="2400"/>
              <a:t>itemActual</a:t>
            </a:r>
            <a:endParaRPr/>
          </a:p>
          <a:p>
            <a:pPr marL="228600" lvl="0" indent="-228600" algn="l" rtl="0">
              <a:lnSpc>
                <a:spcPct val="90000"/>
              </a:lnSpc>
              <a:spcBef>
                <a:spcPts val="1000"/>
              </a:spcBef>
              <a:spcAft>
                <a:spcPts val="0"/>
              </a:spcAft>
              <a:buSzPts val="2800"/>
              <a:buChar char="•"/>
            </a:pPr>
            <a:r>
              <a:rPr lang="en-US" sz="2800">
                <a:solidFill>
                  <a:schemeClr val="accent2"/>
                </a:solidFill>
              </a:rPr>
              <a:t>Java es </a:t>
            </a:r>
            <a:r>
              <a:rPr lang="en-US" sz="2800" b="1">
                <a:solidFill>
                  <a:schemeClr val="accent2"/>
                </a:solidFill>
              </a:rPr>
              <a:t>case sentive. </a:t>
            </a:r>
            <a:r>
              <a:rPr lang="en-US" sz="2800">
                <a:solidFill>
                  <a:schemeClr val="accent2"/>
                </a:solidFill>
              </a:rPr>
              <a:t>Las letras minúsculas y mayúsculas son diferentes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g7204c7ae9f_0_115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Secuencias de escape</a:t>
            </a:r>
            <a:endParaRPr/>
          </a:p>
        </p:txBody>
      </p:sp>
      <p:sp>
        <p:nvSpPr>
          <p:cNvPr id="869" name="Google Shape;869;g7204c7ae9f_0_115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0" algn="l" rtl="0">
              <a:lnSpc>
                <a:spcPct val="90000"/>
              </a:lnSpc>
              <a:spcBef>
                <a:spcPts val="0"/>
              </a:spcBef>
              <a:spcAft>
                <a:spcPts val="0"/>
              </a:spcAft>
              <a:buSzPts val="2800"/>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graphicFrame>
        <p:nvGraphicFramePr>
          <p:cNvPr id="870" name="Google Shape;870;g7204c7ae9f_0_1153"/>
          <p:cNvGraphicFramePr/>
          <p:nvPr/>
        </p:nvGraphicFramePr>
        <p:xfrm>
          <a:off x="2465150" y="1825625"/>
          <a:ext cx="8712475" cy="4111856"/>
        </p:xfrm>
        <a:graphic>
          <a:graphicData uri="http://schemas.openxmlformats.org/drawingml/2006/table">
            <a:tbl>
              <a:tblPr>
                <a:solidFill>
                  <a:srgbClr val="FFFFFF"/>
                </a:solidFill>
                <a:tableStyleId>{A8490657-F6FD-4B77-8E3B-A31F2E95E493}</a:tableStyleId>
              </a:tblPr>
              <a:tblGrid>
                <a:gridCol w="2924150">
                  <a:extLst>
                    <a:ext uri="{9D8B030D-6E8A-4147-A177-3AD203B41FA5}">
                      <a16:colId xmlns:a16="http://schemas.microsoft.com/office/drawing/2014/main" val="20000"/>
                    </a:ext>
                  </a:extLst>
                </a:gridCol>
                <a:gridCol w="5788325">
                  <a:extLst>
                    <a:ext uri="{9D8B030D-6E8A-4147-A177-3AD203B41FA5}">
                      <a16:colId xmlns:a16="http://schemas.microsoft.com/office/drawing/2014/main" val="20001"/>
                    </a:ext>
                  </a:extLst>
                </a:gridCol>
              </a:tblGrid>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Source Sans Pro"/>
                          <a:ea typeface="Source Sans Pro"/>
                          <a:cs typeface="Source Sans Pro"/>
                          <a:sym typeface="Source Sans Pro"/>
                        </a:rPr>
                        <a:t>Secuencia de escape</a:t>
                      </a:r>
                      <a:endParaRPr sz="2400" b="1" u="none" strike="noStrike" cap="none">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5F5FF"/>
                    </a:solidFill>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b="1" u="none" strike="noStrike" cap="none">
                          <a:latin typeface="Source Sans Pro"/>
                          <a:ea typeface="Source Sans Pro"/>
                          <a:cs typeface="Source Sans Pro"/>
                          <a:sym typeface="Source Sans Pro"/>
                        </a:rPr>
                        <a:t>Descripción</a:t>
                      </a:r>
                      <a:endParaRPr sz="2400" b="1" u="none" strike="noStrike" cap="none">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5F5FF"/>
                    </a:solidFill>
                  </a:tcPr>
                </a:tc>
                <a:extLst>
                  <a:ext uri="{0D108BD9-81ED-4DB2-BD59-A6C34878D82A}">
                    <a16:rowId xmlns:a16="http://schemas.microsoft.com/office/drawing/2014/main" val="10000"/>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\t</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Inserta un tabulador</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\b</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Retroceder un espacio (backspace)</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\n</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Inserta una nueva línea</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\r</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Inserta un retorno de carro</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4"/>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Inserta una comilla simple</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5"/>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Inserta una comilla doble</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6"/>
                  </a:ext>
                </a:extLst>
              </a:tr>
              <a:tr h="314325">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2400"/>
                        <a:buFont typeface="Arial"/>
                        <a:buNone/>
                      </a:pPr>
                      <a:r>
                        <a:rPr lang="en-US" sz="2400" u="none" strike="noStrike" cap="none">
                          <a:highlight>
                            <a:srgbClr val="FFFFFF"/>
                          </a:highlight>
                          <a:latin typeface="Source Sans Pro"/>
                          <a:ea typeface="Source Sans Pro"/>
                          <a:cs typeface="Source Sans Pro"/>
                          <a:sym typeface="Source Sans Pro"/>
                        </a:rPr>
                        <a:t>Inserta una contrabarrra (backslash)</a:t>
                      </a:r>
                      <a:endParaRPr sz="2400" u="none" strike="noStrike" cap="none">
                        <a:highlight>
                          <a:srgbClr val="FFFFFF"/>
                        </a:highlight>
                        <a:latin typeface="Source Sans Pro"/>
                        <a:ea typeface="Source Sans Pro"/>
                        <a:cs typeface="Source Sans Pro"/>
                        <a:sym typeface="Source Sans Pro"/>
                      </a:endParaRPr>
                    </a:p>
                  </a:txBody>
                  <a:tcPr marL="28575" marR="28575" marT="64300" marB="54775" anchor="ctr">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Tree>
  </p:cSld>
  <p:clrMapOvr>
    <a:masterClrMapping/>
  </p:clrMapOvr>
</p:sld>
</file>

<file path=ppt/theme/theme1.xml><?xml version="1.0" encoding="utf-8"?>
<a:theme xmlns:a="http://schemas.openxmlformats.org/drawingml/2006/main" name="POO_diapos">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7993</Words>
  <Application>Microsoft Office PowerPoint</Application>
  <PresentationFormat>Widescreen</PresentationFormat>
  <Paragraphs>1240</Paragraphs>
  <Slides>146</Slides>
  <Notes>146</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146</vt:i4>
      </vt:variant>
    </vt:vector>
  </HeadingPairs>
  <TitlesOfParts>
    <vt:vector size="157" baseType="lpstr">
      <vt:lpstr>Noto Sans Symbols</vt:lpstr>
      <vt:lpstr>Quattrocento Sans</vt:lpstr>
      <vt:lpstr>Consolas</vt:lpstr>
      <vt:lpstr>Calibri</vt:lpstr>
      <vt:lpstr>Courier New</vt:lpstr>
      <vt:lpstr>Courier New</vt:lpstr>
      <vt:lpstr>Arial</vt:lpstr>
      <vt:lpstr>Verdana</vt:lpstr>
      <vt:lpstr>Source Sans Pro</vt:lpstr>
      <vt:lpstr>Cambria</vt:lpstr>
      <vt:lpstr>POO_diapos</vt:lpstr>
      <vt:lpstr>PROGRAMACIÓN ORIENTADA A OBJETOS</vt:lpstr>
      <vt:lpstr>Fundamentos de la programación orientada a objetos </vt:lpstr>
      <vt:lpstr>Contenido</vt:lpstr>
      <vt:lpstr>Objetivos</vt:lpstr>
      <vt:lpstr>Introducción al paradigma orientado a objetos y sus principios </vt:lpstr>
      <vt:lpstr>Paradigma de Programación</vt:lpstr>
      <vt:lpstr>Paradigmas de Programación</vt:lpstr>
      <vt:lpstr>El paradigma Orientado a Objetos</vt:lpstr>
      <vt:lpstr>¿Qué es programación orientada a Objetos?</vt:lpstr>
      <vt:lpstr>El paradigma Orientado a Objetos</vt:lpstr>
      <vt:lpstr>El paradigma Orientado a Objetos</vt:lpstr>
      <vt:lpstr>Abstracción</vt:lpstr>
      <vt:lpstr>¿Qué es un Objeto?</vt:lpstr>
      <vt:lpstr>¿Qué es un Objeto?</vt:lpstr>
      <vt:lpstr>¿Cómo podemos crear objetos?</vt:lpstr>
      <vt:lpstr>PowerPoint Presentation</vt:lpstr>
      <vt:lpstr>Clases</vt:lpstr>
      <vt:lpstr>Clases vs Objetos</vt:lpstr>
      <vt:lpstr>Clases vs Objetos</vt:lpstr>
      <vt:lpstr>Clases</vt:lpstr>
      <vt:lpstr>Ejercicio</vt:lpstr>
      <vt:lpstr>Solución</vt:lpstr>
      <vt:lpstr>Composición de un Objeto</vt:lpstr>
      <vt:lpstr>Ejemplo</vt:lpstr>
      <vt:lpstr>¿Cuáles son las características de un pokemon?</vt:lpstr>
      <vt:lpstr>Objeto Pokemon</vt:lpstr>
      <vt:lpstr>PowerPoint Presentation</vt:lpstr>
      <vt:lpstr>Objeto Pokemon</vt:lpstr>
      <vt:lpstr>Objeto Pokemon - Representación UML</vt:lpstr>
      <vt:lpstr>Ejercicio </vt:lpstr>
      <vt:lpstr>Solución Ejercicio</vt:lpstr>
      <vt:lpstr>La mayoría de lenguajes de programación modernos son orientados a objetos</vt:lpstr>
      <vt:lpstr>Diferencia entre programación orientada a objetos y lenguaje orientado a objetos</vt:lpstr>
      <vt:lpstr>Diferencia entre Programación Estructurada y Programación Orientada a Objetos</vt:lpstr>
      <vt:lpstr>Programación Estructurada</vt:lpstr>
      <vt:lpstr>PowerPoint Presentation</vt:lpstr>
      <vt:lpstr>Programación Estructurada</vt:lpstr>
      <vt:lpstr>Programación Estructurada</vt:lpstr>
      <vt:lpstr>Programación Orientada a Objetos</vt:lpstr>
      <vt:lpstr>Programación Orientada a Objetos</vt:lpstr>
      <vt:lpstr>PowerPoint Presentation</vt:lpstr>
      <vt:lpstr>PowerPoint Presentation</vt:lpstr>
      <vt:lpstr>PowerPoint Presentation</vt:lpstr>
      <vt:lpstr>Encapsulamiento</vt:lpstr>
      <vt:lpstr>Encapsulamiento</vt:lpstr>
      <vt:lpstr>Abstracción </vt:lpstr>
      <vt:lpstr>Abstracción y Encapsulamiento</vt:lpstr>
      <vt:lpstr>Herencia</vt:lpstr>
      <vt:lpstr>Polimorfismo</vt:lpstr>
      <vt:lpstr>Ventajas de Programación</vt:lpstr>
      <vt:lpstr>Introducción a Java</vt:lpstr>
      <vt:lpstr>Introducción a Java</vt:lpstr>
      <vt:lpstr>Historia de las versiones de Java</vt:lpstr>
      <vt:lpstr>¿Por qué Java?</vt:lpstr>
      <vt:lpstr>Java - Multiplataforma</vt:lpstr>
      <vt:lpstr>¿Por qué Java?</vt:lpstr>
      <vt:lpstr>¿Por qué Java?</vt:lpstr>
      <vt:lpstr>Java – Lenguaje de Programación</vt:lpstr>
      <vt:lpstr>La tecnología Java</vt:lpstr>
      <vt:lpstr>Grupos de Productos de Tecnología Java</vt:lpstr>
      <vt:lpstr>Grupos de Productos de Tecnología Java</vt:lpstr>
      <vt:lpstr>Java - Plataforma</vt:lpstr>
      <vt:lpstr>Java - Plataforma</vt:lpstr>
      <vt:lpstr>Java - Plataforma</vt:lpstr>
      <vt:lpstr>Tarea</vt:lpstr>
      <vt:lpstr>Clase 2</vt:lpstr>
      <vt:lpstr>Proceso de Compilación e Interpretación</vt:lpstr>
      <vt:lpstr>Proceso de Compilación e Interpretación</vt:lpstr>
      <vt:lpstr>Proceso de Compilación e Interpretación</vt:lpstr>
      <vt:lpstr>Proceso de Compilación e Interpretación</vt:lpstr>
      <vt:lpstr>Mi primer programa en Java</vt:lpstr>
      <vt:lpstr>De código fuente a programa ejecutable</vt:lpstr>
      <vt:lpstr>Empecemos: (1)</vt:lpstr>
      <vt:lpstr>Empezando: (2)</vt:lpstr>
      <vt:lpstr>Utilizando los parámetros</vt:lpstr>
      <vt:lpstr>Utilizando los parámetros: (2)</vt:lpstr>
      <vt:lpstr>Comparación entre Python y Java</vt:lpstr>
      <vt:lpstr>Tipos de Datos y Operadores</vt:lpstr>
      <vt:lpstr>Tipos de Datos</vt:lpstr>
      <vt:lpstr>Tipos de Datos</vt:lpstr>
      <vt:lpstr>Tipos de Datos</vt:lpstr>
      <vt:lpstr>Tipos de Datos</vt:lpstr>
      <vt:lpstr>Tipos de Datos</vt:lpstr>
      <vt:lpstr>Operadores</vt:lpstr>
      <vt:lpstr>Operadores</vt:lpstr>
      <vt:lpstr>Operadores</vt:lpstr>
      <vt:lpstr>Sintáxis en Java</vt:lpstr>
      <vt:lpstr>Estructura de programas Java</vt:lpstr>
      <vt:lpstr>Estructura de una clase</vt:lpstr>
      <vt:lpstr>Estructura de una clase- método main</vt:lpstr>
      <vt:lpstr>Reglas de Léxico </vt:lpstr>
      <vt:lpstr>Programa en Java</vt:lpstr>
      <vt:lpstr>Comentarios</vt:lpstr>
      <vt:lpstr>Comentarios de implementación</vt:lpstr>
      <vt:lpstr>Comentarios de documentación</vt:lpstr>
      <vt:lpstr>Comentarios de documentación</vt:lpstr>
      <vt:lpstr>Palabras Reservadas en Java</vt:lpstr>
      <vt:lpstr>Identificadores</vt:lpstr>
      <vt:lpstr>Secuencias de escape</vt:lpstr>
      <vt:lpstr>Ejemplo</vt:lpstr>
      <vt:lpstr>Variables y Asignación</vt:lpstr>
      <vt:lpstr>Variables y Asignación</vt:lpstr>
      <vt:lpstr>Variables y Asignación</vt:lpstr>
      <vt:lpstr>PowerPoint Presentation</vt:lpstr>
      <vt:lpstr>PowerPoint Presentation</vt:lpstr>
      <vt:lpstr>Variables</vt:lpstr>
      <vt:lpstr>Variables</vt:lpstr>
      <vt:lpstr>Ejemplo</vt:lpstr>
      <vt:lpstr>Inicialización de variables </vt:lpstr>
      <vt:lpstr>Precedencia de Operadores</vt:lpstr>
      <vt:lpstr>Conversión de Datos</vt:lpstr>
      <vt:lpstr>Conversión de Datos</vt:lpstr>
      <vt:lpstr>Conversión de Datos</vt:lpstr>
      <vt:lpstr>Promoción automática</vt:lpstr>
      <vt:lpstr>Ejercicio</vt:lpstr>
      <vt:lpstr>Expresiones y Estructuras de Control</vt:lpstr>
      <vt:lpstr>Bloques y sentencias</vt:lpstr>
      <vt:lpstr>if …else</vt:lpstr>
      <vt:lpstr>if …else</vt:lpstr>
      <vt:lpstr>if...else if…else</vt:lpstr>
      <vt:lpstr>if...else anidado</vt:lpstr>
      <vt:lpstr>switch</vt:lpstr>
      <vt:lpstr>switch</vt:lpstr>
      <vt:lpstr>switch</vt:lpstr>
      <vt:lpstr>Bucles (loops)</vt:lpstr>
      <vt:lpstr>Bucle while</vt:lpstr>
      <vt:lpstr>bucle while</vt:lpstr>
      <vt:lpstr>do...while</vt:lpstr>
      <vt:lpstr>do...while</vt:lpstr>
      <vt:lpstr>for</vt:lpstr>
      <vt:lpstr>for</vt:lpstr>
      <vt:lpstr>Alcance de variables</vt:lpstr>
      <vt:lpstr>Alcance de variables</vt:lpstr>
      <vt:lpstr>Alcance de variables</vt:lpstr>
      <vt:lpstr>Alcance de variables</vt:lpstr>
      <vt:lpstr>Práctica</vt:lpstr>
      <vt:lpstr>API DE JAVA</vt:lpstr>
      <vt:lpstr>API DE JAVA</vt:lpstr>
      <vt:lpstr>API DE JAVA</vt:lpstr>
      <vt:lpstr>Paquetes en Java</vt:lpstr>
      <vt:lpstr>Paquetes en Java</vt:lpstr>
      <vt:lpstr>Importar paquetes</vt:lpstr>
      <vt:lpstr>Importar paquetes</vt:lpstr>
      <vt:lpstr>Scanner</vt:lpstr>
      <vt:lpstr>Scanner</vt:lpstr>
      <vt:lpstr>Tarea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PROGRAMACIÓN ORIENTADA A OBJETOS</dc:title>
  <dc:creator>Verónica</dc:creator>
  <cp:lastModifiedBy>Eduardo  Segundo Cruz  Ramirez</cp:lastModifiedBy>
  <cp:revision>1</cp:revision>
  <dcterms:created xsi:type="dcterms:W3CDTF">2017-10-04T01:48:07Z</dcterms:created>
  <dcterms:modified xsi:type="dcterms:W3CDTF">2021-05-17T05:28:39Z</dcterms:modified>
</cp:coreProperties>
</file>